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_rels/notesSlide17.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8.jpeg" ContentType="image/jpeg"/>
  <Override PartName="/ppt/media/image13.jpeg" ContentType="image/jpeg"/>
  <Override PartName="/ppt/media/image5.png" ContentType="image/png"/>
  <Override PartName="/ppt/media/image3.png" ContentType="image/png"/>
  <Override PartName="/ppt/media/image6.png" ContentType="image/png"/>
  <Override PartName="/ppt/media/image2.png" ContentType="image/png"/>
  <Override PartName="/ppt/media/image7.png" ContentType="image/png"/>
  <Override PartName="/ppt/media/image8.wmf" ContentType="image/x-wmf"/>
  <Override PartName="/ppt/media/image9.wmf" ContentType="image/x-wmf"/>
  <Override PartName="/ppt/media/image17.png" ContentType="image/png"/>
  <Override PartName="/ppt/media/image4.jpeg" ContentType="image/jpeg"/>
  <Override PartName="/ppt/media/image14.png" ContentType="image/png"/>
  <Override PartName="/ppt/media/image1.jpeg" ContentType="image/jpeg"/>
  <Override PartName="/ppt/media/image16.png" ContentType="image/png"/>
  <Override PartName="/ppt/media/image10.png" ContentType="image/png"/>
  <Override PartName="/ppt/media/image11.png" ContentType="image/png"/>
  <Override PartName="/ppt/media/image12.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a:t>
            </a:r>
            <a:r>
              <a:rPr b="0" lang="en-US" sz="4400" spc="-1" strike="noStrike">
                <a:latin typeface="Arial"/>
              </a:rPr>
              <a:t>move the </a:t>
            </a:r>
            <a:r>
              <a:rPr b="0" lang="en-US" sz="4400" spc="-1" strike="noStrike">
                <a:latin typeface="Arial"/>
              </a:rPr>
              <a:t>slide</a:t>
            </a:r>
            <a:endParaRPr b="0" lang="en-US" sz="4400" spc="-1" strike="noStrike">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A11FCFBA-AA6A-427D-9697-B9AC1B14AEEB}"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5320" cy="3085200"/>
          </a:xfrm>
          <a:prstGeom prst="rect">
            <a:avLst/>
          </a:prstGeom>
        </p:spPr>
      </p:sp>
      <p:sp>
        <p:nvSpPr>
          <p:cNvPr id="239"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240"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5320" cy="3085200"/>
          </a:xfrm>
          <a:prstGeom prst="rect">
            <a:avLst/>
          </a:prstGeom>
        </p:spPr>
      </p:sp>
      <p:sp>
        <p:nvSpPr>
          <p:cNvPr id="242"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243"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320" cy="3085200"/>
          </a:xfrm>
          <a:prstGeom prst="rect">
            <a:avLst/>
          </a:prstGeom>
        </p:spPr>
      </p:sp>
      <p:sp>
        <p:nvSpPr>
          <p:cNvPr id="245" name="PlaceHolder 2"/>
          <p:cNvSpPr>
            <a:spLocks noGrp="1"/>
          </p:cNvSpPr>
          <p:nvPr>
            <p:ph type="body"/>
          </p:nvPr>
        </p:nvSpPr>
        <p:spPr>
          <a:xfrm>
            <a:off x="685800" y="4400640"/>
            <a:ext cx="5485320" cy="3599280"/>
          </a:xfrm>
          <a:prstGeom prst="rect">
            <a:avLst/>
          </a:prstGeom>
        </p:spPr>
        <p:txBody>
          <a:bodyPr lIns="0" rIns="0" tIns="0" bIns="0"/>
          <a:p>
            <a:endParaRPr b="0" lang="en-US" sz="2000" spc="-1" strike="noStrike">
              <a:latin typeface="Arial"/>
            </a:endParaRPr>
          </a:p>
        </p:txBody>
      </p:sp>
      <p:sp>
        <p:nvSpPr>
          <p:cNvPr id="246"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320" cy="3085200"/>
          </a:xfrm>
          <a:prstGeom prst="rect">
            <a:avLst/>
          </a:prstGeom>
        </p:spPr>
      </p:sp>
      <p:sp>
        <p:nvSpPr>
          <p:cNvPr id="248"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5280">
              <a:lnSpc>
                <a:spcPct val="100000"/>
              </a:lnSpc>
            </a:pP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5280">
              <a:lnSpc>
                <a:spcPct val="100000"/>
              </a:lnSpc>
            </a:pP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49"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320" cy="3085200"/>
          </a:xfrm>
          <a:prstGeom prst="rect">
            <a:avLst/>
          </a:prstGeom>
        </p:spPr>
      </p:sp>
      <p:sp>
        <p:nvSpPr>
          <p:cNvPr id="25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Fibroblasts located outside the wounds -&gt; in undamaged tissue so first expands, </a:t>
            </a:r>
            <a:r>
              <a:rPr b="0" lang="en-US" sz="2000" spc="-1" strike="noStrike">
                <a:latin typeface="Arial"/>
              </a:rPr>
              <a:t>cause already pulling </a:t>
            </a:r>
            <a:endParaRPr b="0" lang="en-US" sz="2000" spc="-1" strike="noStrike">
              <a:latin typeface="Arial"/>
            </a:endParaRPr>
          </a:p>
          <a:p>
            <a:pPr marL="216000" indent="-215280">
              <a:lnSpc>
                <a:spcPct val="100000"/>
              </a:lnSpc>
            </a:pPr>
            <a:r>
              <a:rPr b="0" lang="en-US" sz="2000" spc="-1" strike="noStrike">
                <a:latin typeface="Arial"/>
              </a:rPr>
              <a:t>Fibroblasts into the wound </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52"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320" cy="3085200"/>
          </a:xfrm>
          <a:prstGeom prst="rect">
            <a:avLst/>
          </a:prstGeom>
        </p:spPr>
      </p:sp>
      <p:sp>
        <p:nvSpPr>
          <p:cNvPr id="254" name="PlaceHolder 2"/>
          <p:cNvSpPr>
            <a:spLocks noGrp="1"/>
          </p:cNvSpPr>
          <p:nvPr>
            <p:ph type="body"/>
          </p:nvPr>
        </p:nvSpPr>
        <p:spPr>
          <a:xfrm>
            <a:off x="685800" y="4400640"/>
            <a:ext cx="5485320" cy="3599280"/>
          </a:xfrm>
          <a:prstGeom prst="rect">
            <a:avLst/>
          </a:prstGeom>
        </p:spPr>
        <p:txBody>
          <a:bodyPr lIns="0" rIns="0" tIns="0" bIns="0"/>
          <a:p>
            <a:endParaRPr b="0" lang="en-US" sz="2000" spc="-1" strike="noStrike">
              <a:latin typeface="Arial"/>
            </a:endParaRPr>
          </a:p>
        </p:txBody>
      </p:sp>
      <p:sp>
        <p:nvSpPr>
          <p:cNvPr id="255"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5320" cy="3085200"/>
          </a:xfrm>
          <a:prstGeom prst="rect">
            <a:avLst/>
          </a:prstGeom>
        </p:spPr>
      </p:sp>
      <p:sp>
        <p:nvSpPr>
          <p:cNvPr id="257" name="PlaceHolder 2"/>
          <p:cNvSpPr>
            <a:spLocks noGrp="1"/>
          </p:cNvSpPr>
          <p:nvPr>
            <p:ph type="body"/>
          </p:nvPr>
        </p:nvSpPr>
        <p:spPr>
          <a:xfrm>
            <a:off x="685800" y="4400640"/>
            <a:ext cx="5485320" cy="3599280"/>
          </a:xfrm>
          <a:prstGeom prst="rect">
            <a:avLst/>
          </a:prstGeom>
        </p:spPr>
        <p:txBody>
          <a:bodyPr lIns="0" rIns="0" tIns="0" bIns="0"/>
          <a:p>
            <a:endParaRPr b="0" lang="en-US" sz="2000" spc="-1" strike="noStrike">
              <a:latin typeface="Arial"/>
            </a:endParaRPr>
          </a:p>
        </p:txBody>
      </p:sp>
      <p:sp>
        <p:nvSpPr>
          <p:cNvPr id="258"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5320" cy="3085200"/>
          </a:xfrm>
          <a:prstGeom prst="rect">
            <a:avLst/>
          </a:prstGeom>
        </p:spPr>
      </p:sp>
      <p:sp>
        <p:nvSpPr>
          <p:cNvPr id="260" name="PlaceHolder 2"/>
          <p:cNvSpPr>
            <a:spLocks noGrp="1"/>
          </p:cNvSpPr>
          <p:nvPr>
            <p:ph type="body"/>
          </p:nvPr>
        </p:nvSpPr>
        <p:spPr>
          <a:xfrm>
            <a:off x="685800" y="4400640"/>
            <a:ext cx="5485320" cy="3599280"/>
          </a:xfrm>
          <a:prstGeom prst="rect">
            <a:avLst/>
          </a:prstGeom>
        </p:spPr>
        <p:txBody>
          <a:bodyPr lIns="0" rIns="0" tIns="0" bIns="0"/>
          <a:p>
            <a:endParaRPr b="0" lang="en-US" sz="2000" spc="-1" strike="noStrike">
              <a:latin typeface="Arial"/>
            </a:endParaRPr>
          </a:p>
        </p:txBody>
      </p:sp>
      <p:sp>
        <p:nvSpPr>
          <p:cNvPr id="261"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320" cy="3085200"/>
          </a:xfrm>
          <a:prstGeom prst="rect">
            <a:avLst/>
          </a:prstGeom>
        </p:spPr>
      </p:sp>
      <p:sp>
        <p:nvSpPr>
          <p:cNvPr id="230"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f</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m</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l</a:t>
            </a:r>
            <a:r>
              <a:rPr b="0" lang="en-US" sz="1200" spc="-1" strike="noStrike">
                <a:solidFill>
                  <a:srgbClr val="000000"/>
                </a:solidFill>
                <a:latin typeface="+mn-lt"/>
                <a:ea typeface="+mn-ea"/>
              </a:rPr>
              <a:t>p</a:t>
            </a:r>
            <a:r>
              <a:rPr b="0" lang="en-US" sz="1200" spc="-1" strike="noStrike">
                <a:solidFill>
                  <a:srgbClr val="000000"/>
                </a:solidFill>
                <a:latin typeface="+mn-lt"/>
                <a:ea typeface="+mn-ea"/>
              </a:rPr>
              <a:t>s</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c</a:t>
            </a:r>
            <a:r>
              <a:rPr b="0" lang="en-US" sz="1200" spc="-1" strike="noStrike">
                <a:solidFill>
                  <a:srgbClr val="000000"/>
                </a:solidFill>
                <a:latin typeface="+mn-lt"/>
                <a:ea typeface="+mn-ea"/>
              </a:rPr>
              <a:t>l</a:t>
            </a:r>
            <a:r>
              <a:rPr b="0" lang="en-US" sz="1200" spc="-1" strike="noStrike">
                <a:solidFill>
                  <a:srgbClr val="000000"/>
                </a:solidFill>
                <a:latin typeface="+mn-lt"/>
                <a:ea typeface="+mn-ea"/>
              </a:rPr>
              <a:t>e</a:t>
            </a:r>
            <a:r>
              <a:rPr b="0" lang="en-US" sz="1200" spc="-1" strike="noStrike">
                <a:solidFill>
                  <a:srgbClr val="000000"/>
                </a:solidFill>
                <a:latin typeface="+mn-lt"/>
                <a:ea typeface="+mn-ea"/>
              </a:rPr>
              <a:t>a</a:t>
            </a:r>
            <a:r>
              <a:rPr b="0" lang="en-US" sz="1200" spc="-1" strike="noStrike">
                <a:solidFill>
                  <a:srgbClr val="000000"/>
                </a:solidFill>
                <a:latin typeface="+mn-lt"/>
                <a:ea typeface="+mn-ea"/>
              </a:rPr>
              <a:t>r</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b</a:t>
            </a:r>
            <a:r>
              <a:rPr b="0" lang="en-US" sz="1200" spc="-1" strike="noStrike">
                <a:solidFill>
                  <a:srgbClr val="000000"/>
                </a:solidFill>
                <a:latin typeface="+mn-lt"/>
                <a:ea typeface="+mn-ea"/>
              </a:rPr>
              <a:t>r</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r>
              <a:rPr b="0" lang="en-US" sz="1200" spc="-1" strike="noStrike">
                <a:solidFill>
                  <a:srgbClr val="000000"/>
                </a:solidFill>
                <a:latin typeface="+mn-lt"/>
                <a:ea typeface="+mn-ea"/>
              </a:rPr>
              <a:t>u</a:t>
            </a:r>
            <a:r>
              <a:rPr b="0" lang="en-US" sz="1200" spc="-1" strike="noStrike">
                <a:solidFill>
                  <a:srgbClr val="000000"/>
                </a:solidFill>
                <a:latin typeface="+mn-lt"/>
                <a:ea typeface="+mn-ea"/>
              </a:rPr>
              <a:t>c</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p</a:t>
            </a:r>
            <a:r>
              <a:rPr b="0" lang="en-US" sz="1200" spc="-1" strike="noStrike">
                <a:solidFill>
                  <a:srgbClr val="000000"/>
                </a:solidFill>
                <a:latin typeface="+mn-lt"/>
                <a:ea typeface="+mn-ea"/>
              </a:rPr>
              <a:t>r</a:t>
            </a:r>
            <a:r>
              <a:rPr b="0" lang="en-US" sz="1200" spc="-1" strike="noStrike">
                <a:solidFill>
                  <a:srgbClr val="000000"/>
                </a:solidFill>
                <a:latin typeface="+mn-lt"/>
                <a:ea typeface="+mn-ea"/>
              </a:rPr>
              <a:t>o</a:t>
            </a:r>
            <a:r>
              <a:rPr b="0" lang="en-US" sz="1200" spc="-1" strike="noStrike">
                <a:solidFill>
                  <a:srgbClr val="000000"/>
                </a:solidFill>
                <a:latin typeface="+mn-lt"/>
                <a:ea typeface="+mn-ea"/>
              </a:rPr>
              <a:t>l</a:t>
            </a:r>
            <a:r>
              <a:rPr b="0" lang="en-US" sz="1200" spc="-1" strike="noStrike">
                <a:solidFill>
                  <a:srgbClr val="000000"/>
                </a:solidFill>
                <a:latin typeface="+mn-lt"/>
                <a:ea typeface="+mn-ea"/>
              </a:rPr>
              <a:t>i</a:t>
            </a:r>
            <a:r>
              <a:rPr b="0" lang="en-US" sz="1200" spc="-1" strike="noStrike">
                <a:solidFill>
                  <a:srgbClr val="000000"/>
                </a:solidFill>
                <a:latin typeface="+mn-lt"/>
                <a:ea typeface="+mn-ea"/>
              </a:rPr>
              <a:t>f</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p</a:t>
            </a:r>
            <a:r>
              <a:rPr b="0" lang="en-US" sz="1200" spc="-1" strike="noStrike">
                <a:solidFill>
                  <a:srgbClr val="000000"/>
                </a:solidFill>
                <a:latin typeface="+mn-lt"/>
                <a:ea typeface="+mn-ea"/>
              </a:rPr>
              <a:t>h</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r>
              <a:rPr b="0" lang="en-US" sz="1200" spc="-1" strike="noStrike">
                <a:solidFill>
                  <a:srgbClr val="000000"/>
                </a:solidFill>
                <a:latin typeface="+mn-lt"/>
                <a:ea typeface="+mn-ea"/>
              </a:rPr>
              <a:t>f</a:t>
            </a:r>
            <a:r>
              <a:rPr b="0" lang="en-US" sz="1200" spc="-1" strike="noStrike">
                <a:solidFill>
                  <a:srgbClr val="000000"/>
                </a:solidFill>
                <a:latin typeface="+mn-lt"/>
                <a:ea typeface="+mn-ea"/>
              </a:rPr>
              <a:t>i</a:t>
            </a:r>
            <a:r>
              <a:rPr b="0" lang="en-US" sz="1200" spc="-1" strike="noStrike">
                <a:solidFill>
                  <a:srgbClr val="000000"/>
                </a:solidFill>
                <a:latin typeface="+mn-lt"/>
                <a:ea typeface="+mn-ea"/>
              </a:rPr>
              <a:t>b</a:t>
            </a:r>
            <a:r>
              <a:rPr b="0" lang="en-US" sz="1200" spc="-1" strike="noStrike">
                <a:solidFill>
                  <a:srgbClr val="000000"/>
                </a:solidFill>
                <a:latin typeface="+mn-lt"/>
                <a:ea typeface="+mn-ea"/>
              </a:rPr>
              <a:t>r</a:t>
            </a:r>
            <a:r>
              <a:rPr b="0" lang="en-US" sz="1200" spc="-1" strike="noStrike">
                <a:solidFill>
                  <a:srgbClr val="000000"/>
                </a:solidFill>
                <a:latin typeface="+mn-lt"/>
                <a:ea typeface="+mn-ea"/>
              </a:rPr>
              <a:t>o</a:t>
            </a:r>
            <a:r>
              <a:rPr b="0" lang="en-US" sz="1200" spc="-1" strike="noStrike">
                <a:solidFill>
                  <a:srgbClr val="000000"/>
                </a:solidFill>
                <a:latin typeface="+mn-lt"/>
                <a:ea typeface="+mn-ea"/>
              </a:rPr>
              <a:t>b</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t</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g</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b</a:t>
            </a:r>
            <a:r>
              <a:rPr b="0" lang="en-US" sz="1200" spc="-1" strike="noStrike">
                <a:solidFill>
                  <a:srgbClr val="000000"/>
                </a:solidFill>
                <a:latin typeface="+mn-lt"/>
                <a:ea typeface="+mn-ea"/>
              </a:rPr>
              <a:t>u</a:t>
            </a:r>
            <a:r>
              <a:rPr b="0" lang="en-US" sz="1200" spc="-1" strike="noStrike">
                <a:solidFill>
                  <a:srgbClr val="000000"/>
                </a:solidFill>
                <a:latin typeface="+mn-lt"/>
                <a:ea typeface="+mn-ea"/>
              </a:rPr>
              <a:t>t</a:t>
            </a:r>
            <a:r>
              <a:rPr b="0" lang="en-US" sz="1200" spc="-1" strike="noStrike">
                <a:solidFill>
                  <a:srgbClr val="000000"/>
                </a:solidFill>
                <a:latin typeface="+mn-lt"/>
                <a:ea typeface="+mn-ea"/>
              </a:rPr>
              <a:t> </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y</a:t>
            </a:r>
            <a:r>
              <a:rPr b="0" lang="en-US" sz="1200" spc="-1" strike="noStrike">
                <a:solidFill>
                  <a:srgbClr val="000000"/>
                </a:solidFill>
                <a:latin typeface="+mn-lt"/>
                <a:ea typeface="+mn-ea"/>
              </a:rPr>
              <a:t> </a:t>
            </a:r>
            <a:r>
              <a:rPr b="0" lang="en-US" sz="1200" spc="-1" strike="noStrike">
                <a:solidFill>
                  <a:srgbClr val="000000"/>
                </a:solidFill>
                <a:latin typeface="+mn-lt"/>
                <a:ea typeface="+mn-ea"/>
              </a:rPr>
              <a:t>l</a:t>
            </a:r>
            <a:r>
              <a:rPr b="0" lang="en-US" sz="1200" spc="-1" strike="noStrike">
                <a:solidFill>
                  <a:srgbClr val="000000"/>
                </a:solidFill>
                <a:latin typeface="+mn-lt"/>
                <a:ea typeface="+mn-ea"/>
              </a:rPr>
              <a:t>e</a:t>
            </a:r>
            <a:r>
              <a:rPr b="0" lang="en-US" sz="1200" spc="-1" strike="noStrike">
                <a:solidFill>
                  <a:srgbClr val="000000"/>
                </a:solidFill>
                <a:latin typeface="+mn-lt"/>
                <a:ea typeface="+mn-ea"/>
              </a:rPr>
              <a:t>a</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s</a:t>
            </a:r>
            <a:r>
              <a:rPr b="0" lang="en-US" sz="1200" spc="-1" strike="noStrike">
                <a:solidFill>
                  <a:srgbClr val="000000"/>
                </a:solidFill>
                <a:latin typeface="+mn-lt"/>
                <a:ea typeface="+mn-ea"/>
              </a:rPr>
              <a:t>u</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a</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g</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f</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 </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t</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o</a:t>
            </a:r>
            <a:r>
              <a:rPr b="0" lang="en-US" sz="1200" spc="-1" strike="noStrike">
                <a:solidFill>
                  <a:srgbClr val="000000"/>
                </a:solidFill>
                <a:latin typeface="+mn-lt"/>
                <a:ea typeface="+mn-ea"/>
              </a:rPr>
              <a:t> </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f</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c</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w</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u</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b</a:t>
            </a:r>
            <a:r>
              <a:rPr b="0" lang="en-US" sz="1200" spc="-1" strike="noStrike">
                <a:solidFill>
                  <a:srgbClr val="000000"/>
                </a:solidFill>
                <a:latin typeface="+mn-lt"/>
                <a:ea typeface="+mn-ea"/>
              </a:rPr>
              <a:t>l</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 </a:t>
            </a:r>
            <a:r>
              <a:rPr b="0" lang="en-US" sz="1200" spc="-1" strike="noStrike">
                <a:solidFill>
                  <a:srgbClr val="000000"/>
                </a:solidFill>
                <a:latin typeface="+mn-lt"/>
                <a:ea typeface="+mn-ea"/>
              </a:rPr>
              <a:t>c</a:t>
            </a:r>
            <a:r>
              <a:rPr b="0" lang="en-US" sz="1200" spc="-1" strike="noStrike">
                <a:solidFill>
                  <a:srgbClr val="000000"/>
                </a:solidFill>
                <a:latin typeface="+mn-lt"/>
                <a:ea typeface="+mn-ea"/>
              </a:rPr>
              <a:t>l</a:t>
            </a:r>
            <a:r>
              <a:rPr b="0" lang="en-US" sz="1200" spc="-1" strike="noStrike">
                <a:solidFill>
                  <a:srgbClr val="000000"/>
                </a:solidFill>
                <a:latin typeface="+mn-lt"/>
                <a:ea typeface="+mn-ea"/>
              </a:rPr>
              <a:t>e</a:t>
            </a:r>
            <a:r>
              <a:rPr b="0" lang="en-US" sz="1200" spc="-1" strike="noStrike">
                <a:solidFill>
                  <a:srgbClr val="000000"/>
                </a:solidFill>
                <a:latin typeface="+mn-lt"/>
                <a:ea typeface="+mn-ea"/>
              </a:rPr>
              <a:t>a</a:t>
            </a:r>
            <a:r>
              <a:rPr b="0" lang="en-US" sz="1200" spc="-1" strike="noStrike">
                <a:solidFill>
                  <a:srgbClr val="000000"/>
                </a:solidFill>
                <a:latin typeface="+mn-lt"/>
                <a:ea typeface="+mn-ea"/>
              </a:rPr>
              <a:t>r</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b</a:t>
            </a:r>
            <a:r>
              <a:rPr b="0" lang="en-US" sz="1200" spc="-1" strike="noStrike">
                <a:solidFill>
                  <a:srgbClr val="000000"/>
                </a:solidFill>
                <a:latin typeface="+mn-lt"/>
                <a:ea typeface="+mn-ea"/>
              </a:rPr>
              <a:t>r</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e</a:t>
            </a:r>
            <a:r>
              <a:rPr b="0" lang="en-US" sz="1200" spc="-1" strike="noStrike">
                <a:solidFill>
                  <a:srgbClr val="000000"/>
                </a:solidFill>
                <a:latin typeface="+mn-lt"/>
                <a:ea typeface="+mn-ea"/>
              </a:rPr>
              <a:t>x</a:t>
            </a:r>
            <a:r>
              <a:rPr b="0" lang="en-US" sz="1200" spc="-1" strike="noStrike">
                <a:solidFill>
                  <a:srgbClr val="000000"/>
                </a:solidFill>
                <a:latin typeface="+mn-lt"/>
                <a:ea typeface="+mn-ea"/>
              </a:rPr>
              <a:t>c</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s</a:t>
            </a:r>
            <a:r>
              <a:rPr b="0" lang="en-US" sz="1200" spc="-1" strike="noStrike">
                <a:solidFill>
                  <a:srgbClr val="000000"/>
                </a:solidFill>
                <a:latin typeface="+mn-lt"/>
                <a:ea typeface="+mn-ea"/>
              </a:rPr>
              <a:t>i</a:t>
            </a:r>
            <a:r>
              <a:rPr b="0" lang="en-US" sz="1200" spc="-1" strike="noStrike">
                <a:solidFill>
                  <a:srgbClr val="000000"/>
                </a:solidFill>
                <a:latin typeface="+mn-lt"/>
                <a:ea typeface="+mn-ea"/>
              </a:rPr>
              <a:t>v</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t</a:t>
            </a:r>
            <a:r>
              <a:rPr b="0" lang="en-US" sz="1200" spc="-1" strike="noStrike">
                <a:solidFill>
                  <a:srgbClr val="000000"/>
                </a:solidFill>
                <a:latin typeface="+mn-lt"/>
                <a:ea typeface="+mn-ea"/>
              </a:rPr>
              <a:t>r</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s</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v</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s</a:t>
            </a:r>
            <a:r>
              <a:rPr b="0" lang="en-US" sz="1200" spc="-1" strike="noStrike">
                <a:solidFill>
                  <a:srgbClr val="000000"/>
                </a:solidFill>
                <a:latin typeface="+mn-lt"/>
                <a:ea typeface="+mn-ea"/>
              </a:rPr>
              <a:t>u</a:t>
            </a:r>
            <a:r>
              <a:rPr b="0" lang="en-US" sz="1200" spc="-1" strike="noStrike">
                <a:solidFill>
                  <a:srgbClr val="000000"/>
                </a:solidFill>
                <a:latin typeface="+mn-lt"/>
                <a:ea typeface="+mn-ea"/>
              </a:rPr>
              <a:t>e</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r</a:t>
            </a:r>
            <a:r>
              <a:rPr b="0" lang="en-US" sz="1200" spc="-1" strike="noStrike">
                <a:solidFill>
                  <a:srgbClr val="000000"/>
                </a:solidFill>
                <a:latin typeface="+mn-lt"/>
                <a:ea typeface="+mn-ea"/>
              </a:rPr>
              <a:t> </a:t>
            </a:r>
            <a:r>
              <a:rPr b="0" lang="en-US" sz="1200" spc="-1" strike="noStrike">
                <a:solidFill>
                  <a:srgbClr val="000000"/>
                </a:solidFill>
                <a:latin typeface="+mn-lt"/>
                <a:ea typeface="+mn-ea"/>
              </a:rPr>
              <a:t>m</a:t>
            </a:r>
            <a:r>
              <a:rPr b="0" lang="en-US" sz="1200" spc="-1" strike="noStrike">
                <a:solidFill>
                  <a:srgbClr val="000000"/>
                </a:solidFill>
                <a:latin typeface="+mn-lt"/>
                <a:ea typeface="+mn-ea"/>
              </a:rPr>
              <a:t>i</a:t>
            </a:r>
            <a:r>
              <a:rPr b="0" lang="en-US" sz="1200" spc="-1" strike="noStrike">
                <a:solidFill>
                  <a:srgbClr val="000000"/>
                </a:solidFill>
                <a:latin typeface="+mn-lt"/>
                <a:ea typeface="+mn-ea"/>
              </a:rPr>
              <a:t>c</a:t>
            </a:r>
            <a:r>
              <a:rPr b="0" lang="en-US" sz="1200" spc="-1" strike="noStrike">
                <a:solidFill>
                  <a:srgbClr val="000000"/>
                </a:solidFill>
                <a:latin typeface="+mn-lt"/>
                <a:ea typeface="+mn-ea"/>
              </a:rPr>
              <a:t>r</a:t>
            </a:r>
            <a:r>
              <a:rPr b="0" lang="en-US" sz="1200" spc="-1" strike="noStrike">
                <a:solidFill>
                  <a:srgbClr val="000000"/>
                </a:solidFill>
                <a:latin typeface="+mn-lt"/>
                <a:ea typeface="+mn-ea"/>
              </a:rPr>
              <a:t>o</a:t>
            </a:r>
            <a:r>
              <a:rPr b="0" lang="en-US" sz="1200" spc="-1" strike="noStrike">
                <a:solidFill>
                  <a:srgbClr val="000000"/>
                </a:solidFill>
                <a:latin typeface="+mn-lt"/>
                <a:ea typeface="+mn-ea"/>
              </a:rPr>
              <a:t>b</a:t>
            </a:r>
            <a:r>
              <a:rPr b="0" lang="en-US" sz="1200" spc="-1" strike="noStrike">
                <a:solidFill>
                  <a:srgbClr val="000000"/>
                </a:solidFill>
                <a:latin typeface="+mn-lt"/>
                <a:ea typeface="+mn-ea"/>
              </a:rPr>
              <a:t>i</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 </a:t>
            </a:r>
            <a:r>
              <a:rPr b="0" lang="en-US" sz="1200" spc="-1" strike="noStrike">
                <a:solidFill>
                  <a:srgbClr val="000000"/>
                </a:solidFill>
                <a:latin typeface="+mn-lt"/>
                <a:ea typeface="+mn-ea"/>
              </a:rPr>
              <a:t>b</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f</a:t>
            </a:r>
            <a:r>
              <a:rPr b="0" lang="en-US" sz="1200" spc="-1" strike="noStrike">
                <a:solidFill>
                  <a:srgbClr val="000000"/>
                </a:solidFill>
                <a:latin typeface="+mn-lt"/>
                <a:ea typeface="+mn-ea"/>
              </a:rPr>
              <a:t>i</a:t>
            </a:r>
            <a:r>
              <a:rPr b="0" lang="en-US" sz="1200" spc="-1" strike="noStrike">
                <a:solidFill>
                  <a:srgbClr val="000000"/>
                </a:solidFill>
                <a:latin typeface="+mn-lt"/>
                <a:ea typeface="+mn-ea"/>
              </a:rPr>
              <a:t>l</a:t>
            </a:r>
            <a:r>
              <a:rPr b="0" lang="en-US" sz="1200" spc="-1" strike="noStrike">
                <a:solidFill>
                  <a:srgbClr val="000000"/>
                </a:solidFill>
                <a:latin typeface="+mn-lt"/>
                <a:ea typeface="+mn-ea"/>
              </a:rPr>
              <a:t>m</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p</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t</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 </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231"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5320" cy="3085200"/>
          </a:xfrm>
          <a:prstGeom prst="rect">
            <a:avLst/>
          </a:prstGeom>
        </p:spPr>
      </p:sp>
      <p:sp>
        <p:nvSpPr>
          <p:cNvPr id="233"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5280">
              <a:lnSpc>
                <a:spcPct val="100000"/>
              </a:lnSpc>
            </a:pPr>
            <a:endParaRPr b="0" lang="en-US" sz="1200" spc="-1" strike="noStrike">
              <a:latin typeface="Arial"/>
            </a:endParaRPr>
          </a:p>
          <a:p>
            <a:pPr marL="216000" indent="-215280">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p:txBody>
      </p:sp>
      <p:sp>
        <p:nvSpPr>
          <p:cNvPr id="234"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320" cy="3085200"/>
          </a:xfrm>
          <a:prstGeom prst="rect">
            <a:avLst/>
          </a:prstGeom>
        </p:spPr>
      </p:sp>
      <p:sp>
        <p:nvSpPr>
          <p:cNvPr id="236"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endParaRPr b="0" lang="en-US" sz="2000" spc="-1" strike="noStrike">
              <a:latin typeface="Arial"/>
            </a:endParaRPr>
          </a:p>
          <a:p>
            <a:pPr marL="216000" indent="-215280">
              <a:lnSpc>
                <a:spcPct val="100000"/>
              </a:lnSpc>
            </a:pPr>
            <a:r>
              <a:rPr b="0" lang="en-US" sz="2000" spc="-1" strike="noStrike">
                <a:solidFill>
                  <a:srgbClr val="000000"/>
                </a:solidFill>
                <a:latin typeface="+mn-lt"/>
                <a:ea typeface="+mn-ea"/>
              </a:rPr>
              <a:t>ABM: (both individual or collective entities such as organizations or groups) with a view to assessing their effects on the system as a whole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1200" spc="-1" strike="noStrike">
                <a:solidFill>
                  <a:srgbClr val="000000"/>
                </a:solidFill>
                <a:latin typeface="+mn-lt"/>
                <a:ea typeface="+mn-ea"/>
              </a:rPr>
              <a:t>Although epidemiological ABMs and EBMs share common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goals, they differ in how they model the fundamental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relationships among entities and attention to the level-of-</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detail. Both approaches operate in a world that includes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entities and observables tracked over a temporal period.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Observables within the models are measurable characteristics </a:t>
            </a:r>
            <a:endParaRPr b="0" lang="en-US" sz="1200" spc="-1" strike="noStrike">
              <a:latin typeface="Arial"/>
            </a:endParaRPr>
          </a:p>
          <a:p>
            <a:pPr marL="216000" indent="-215280">
              <a:lnSpc>
                <a:spcPct val="100000"/>
              </a:lnSpc>
            </a:pPr>
            <a:r>
              <a:rPr b="0" lang="en-US" sz="1200" spc="-1" strike="noStrike">
                <a:solidFill>
                  <a:srgbClr val="000000"/>
                </a:solidFill>
                <a:latin typeface="+mn-lt"/>
                <a:ea typeface="+mn-ea"/>
              </a:rPr>
              <a:t>of actionable interest. </a:t>
            </a:r>
            <a:endParaRPr b="0" lang="en-US" sz="1200" spc="-1" strike="noStrike">
              <a:latin typeface="Arial"/>
            </a:endParaRPr>
          </a:p>
          <a:p>
            <a:pPr marL="216000" indent="-215280">
              <a:lnSpc>
                <a:spcPct val="100000"/>
              </a:lnSpc>
            </a:pPr>
            <a:endParaRPr b="0" lang="en-US" sz="1200" spc="-1" strike="noStrike">
              <a:latin typeface="Arial"/>
            </a:endParaRPr>
          </a:p>
        </p:txBody>
      </p:sp>
      <p:sp>
        <p:nvSpPr>
          <p:cNvPr id="237"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04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0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780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7800" cy="6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6400800"/>
            <a:ext cx="1219104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0" y="6334200"/>
            <a:ext cx="121910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wmf"/><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066680" y="524880"/>
            <a:ext cx="10057320" cy="35643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Burn wound healing model</a:t>
            </a:r>
            <a:endParaRPr b="0" lang="en-US" sz="4800" spc="-1" strike="noStrike">
              <a:latin typeface="Arial"/>
            </a:endParaRPr>
          </a:p>
        </p:txBody>
      </p:sp>
      <p:sp>
        <p:nvSpPr>
          <p:cNvPr id="91" name="CustomShape 2"/>
          <p:cNvSpPr/>
          <p:nvPr/>
        </p:nvSpPr>
        <p:spPr>
          <a:xfrm>
            <a:off x="1174320" y="4665600"/>
            <a:ext cx="1551960" cy="912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ea typeface="DejaVu Sans"/>
              </a:rPr>
              <a:t>Mark de Boer</a:t>
            </a:r>
            <a:r>
              <a:rPr b="0" lang="en-US" sz="1800" spc="-1" strike="noStrike">
                <a:solidFill>
                  <a:srgbClr val="8b7b57"/>
                </a:solidFill>
                <a:latin typeface="Calibri"/>
                <a:ea typeface="DejaVu Sans"/>
              </a:rPr>
              <a:t>	</a:t>
            </a:r>
            <a:endParaRPr b="0" lang="en-US" sz="1800" spc="-1" strike="noStrike">
              <a:latin typeface="Arial"/>
            </a:endParaRPr>
          </a:p>
          <a:p>
            <a:pPr>
              <a:lnSpc>
                <a:spcPct val="100000"/>
              </a:lnSpc>
            </a:pPr>
            <a:r>
              <a:rPr b="0" lang="en-US" sz="1800" spc="-1" strike="noStrike">
                <a:solidFill>
                  <a:srgbClr val="8b7b57"/>
                </a:solidFill>
                <a:latin typeface="Calibri"/>
                <a:ea typeface="DejaVu Sans"/>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2" name="Picture 4" descr=""/>
          <p:cNvPicPr/>
          <p:nvPr/>
        </p:nvPicPr>
        <p:blipFill>
          <a:blip r:embed="rId1"/>
          <a:stretch/>
        </p:blipFill>
        <p:spPr>
          <a:xfrm>
            <a:off x="0" y="-1572480"/>
            <a:ext cx="12480480" cy="4492080"/>
          </a:xfrm>
          <a:prstGeom prst="rect">
            <a:avLst/>
          </a:prstGeom>
          <a:ln>
            <a:noFill/>
          </a:ln>
        </p:spPr>
      </p:pic>
      <p:sp>
        <p:nvSpPr>
          <p:cNvPr id="93"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30" name="CustomShape 1"/>
          <p:cNvSpPr/>
          <p:nvPr/>
        </p:nvSpPr>
        <p:spPr>
          <a:xfrm>
            <a:off x="923760" y="3114720"/>
            <a:ext cx="996192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1" name="CustomShape 2"/>
          <p:cNvSpPr/>
          <p:nvPr/>
        </p:nvSpPr>
        <p:spPr>
          <a:xfrm>
            <a:off x="4294080" y="3114720"/>
            <a:ext cx="360" cy="7513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2" name="CustomShape 3"/>
          <p:cNvSpPr/>
          <p:nvPr/>
        </p:nvSpPr>
        <p:spPr>
          <a:xfrm>
            <a:off x="8216280" y="3130560"/>
            <a:ext cx="360" cy="7513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3" name="CustomShape 4"/>
          <p:cNvSpPr/>
          <p:nvPr/>
        </p:nvSpPr>
        <p:spPr>
          <a:xfrm>
            <a:off x="1104840" y="3114720"/>
            <a:ext cx="360" cy="7128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4" name="CustomShape 5"/>
          <p:cNvSpPr/>
          <p:nvPr/>
        </p:nvSpPr>
        <p:spPr>
          <a:xfrm flipH="1">
            <a:off x="9771840" y="3130560"/>
            <a:ext cx="2160" cy="121176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5" name="CustomShape 6"/>
          <p:cNvSpPr/>
          <p:nvPr/>
        </p:nvSpPr>
        <p:spPr>
          <a:xfrm>
            <a:off x="9153000" y="4441320"/>
            <a:ext cx="2694600" cy="146124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Sloot et al. ~</a:t>
            </a:r>
            <a:endParaRPr b="0" lang="en-US" sz="1800" spc="-1" strike="noStrike">
              <a:latin typeface="Arial"/>
            </a:endParaRPr>
          </a:p>
          <a:p>
            <a:pPr>
              <a:lnSpc>
                <a:spcPct val="100000"/>
              </a:lnSpc>
            </a:pPr>
            <a:r>
              <a:rPr b="0" lang="en-US" sz="1800" spc="-1" strike="noStrike">
                <a:solidFill>
                  <a:srgbClr val="00b050"/>
                </a:solidFill>
                <a:latin typeface="Calibri"/>
                <a:ea typeface="DejaVu Sans"/>
              </a:rPr>
              <a:t>Alkaline Phospatase </a:t>
            </a:r>
            <a:r>
              <a:rPr b="0" lang="en-US" sz="1800" spc="-1" strike="noStrike">
                <a:solidFill>
                  <a:srgbClr val="000000"/>
                </a:solidFill>
                <a:latin typeface="Calibri"/>
                <a:ea typeface="DejaVu Sans"/>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6" name="CustomShape 7"/>
          <p:cNvSpPr/>
          <p:nvPr/>
        </p:nvSpPr>
        <p:spPr>
          <a:xfrm>
            <a:off x="9772560" y="313704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2018</a:t>
            </a:r>
            <a:endParaRPr b="0" lang="en-US" sz="1400" spc="-1" strike="noStrike">
              <a:latin typeface="Arial"/>
            </a:endParaRPr>
          </a:p>
        </p:txBody>
      </p:sp>
      <p:sp>
        <p:nvSpPr>
          <p:cNvPr id="137" name="CustomShape 8"/>
          <p:cNvSpPr/>
          <p:nvPr/>
        </p:nvSpPr>
        <p:spPr>
          <a:xfrm>
            <a:off x="3216240" y="4005000"/>
            <a:ext cx="2688120" cy="118692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Ziraldo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Inflammation and Wound Healing </a:t>
            </a:r>
            <a:endParaRPr b="0" lang="en-US" sz="1800" spc="-1" strike="noStrike">
              <a:latin typeface="Arial"/>
            </a:endParaRPr>
          </a:p>
        </p:txBody>
      </p:sp>
      <p:sp>
        <p:nvSpPr>
          <p:cNvPr id="138" name="CustomShape 9"/>
          <p:cNvSpPr/>
          <p:nvPr/>
        </p:nvSpPr>
        <p:spPr>
          <a:xfrm>
            <a:off x="1119240" y="31435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2007</a:t>
            </a:r>
            <a:endParaRPr b="0" lang="en-US" sz="1400" spc="-1" strike="noStrike">
              <a:latin typeface="Arial"/>
            </a:endParaRPr>
          </a:p>
        </p:txBody>
      </p:sp>
      <p:sp>
        <p:nvSpPr>
          <p:cNvPr id="139" name="CustomShape 10"/>
          <p:cNvSpPr/>
          <p:nvPr/>
        </p:nvSpPr>
        <p:spPr>
          <a:xfrm>
            <a:off x="8937720" y="550800"/>
            <a:ext cx="2909880" cy="91260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Boon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 multi-agent cell-based model for wound contraction</a:t>
            </a:r>
            <a:endParaRPr b="0" lang="en-US" sz="1800" spc="-1" strike="noStrike">
              <a:latin typeface="Arial"/>
            </a:endParaRPr>
          </a:p>
        </p:txBody>
      </p:sp>
      <p:sp>
        <p:nvSpPr>
          <p:cNvPr id="140" name="CustomShape 11"/>
          <p:cNvSpPr/>
          <p:nvPr/>
        </p:nvSpPr>
        <p:spPr>
          <a:xfrm>
            <a:off x="7368840" y="28069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2016</a:t>
            </a:r>
            <a:endParaRPr b="0" lang="en-US" sz="1400" spc="-1" strike="noStrike">
              <a:latin typeface="Arial"/>
            </a:endParaRPr>
          </a:p>
        </p:txBody>
      </p:sp>
      <p:sp>
        <p:nvSpPr>
          <p:cNvPr id="141" name="CustomShape 12"/>
          <p:cNvSpPr/>
          <p:nvPr/>
        </p:nvSpPr>
        <p:spPr>
          <a:xfrm>
            <a:off x="6258240" y="3918240"/>
            <a:ext cx="2832840" cy="118692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systems mechanobiology of Wound Healing</a:t>
            </a:r>
            <a:endParaRPr b="0" lang="en-US" sz="1800" spc="-1" strike="noStrike">
              <a:latin typeface="Arial"/>
            </a:endParaRPr>
          </a:p>
        </p:txBody>
      </p:sp>
      <p:sp>
        <p:nvSpPr>
          <p:cNvPr id="142" name="CustomShape 13"/>
          <p:cNvSpPr/>
          <p:nvPr/>
        </p:nvSpPr>
        <p:spPr>
          <a:xfrm>
            <a:off x="8238960" y="313704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2017</a:t>
            </a:r>
            <a:endParaRPr b="0" lang="en-US" sz="1400" spc="-1" strike="noStrike">
              <a:latin typeface="Arial"/>
            </a:endParaRPr>
          </a:p>
        </p:txBody>
      </p:sp>
      <p:sp>
        <p:nvSpPr>
          <p:cNvPr id="143" name="CustomShape 14"/>
          <p:cNvSpPr/>
          <p:nvPr/>
        </p:nvSpPr>
        <p:spPr>
          <a:xfrm>
            <a:off x="343440" y="3918240"/>
            <a:ext cx="2561040" cy="118692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Mi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Agent-based model of inflammation and wound healing</a:t>
            </a:r>
            <a:endParaRPr b="0" lang="en-US" sz="1800" spc="-1" strike="noStrike">
              <a:latin typeface="Arial"/>
            </a:endParaRPr>
          </a:p>
        </p:txBody>
      </p:sp>
      <p:sp>
        <p:nvSpPr>
          <p:cNvPr id="144" name="CustomShape 15"/>
          <p:cNvSpPr/>
          <p:nvPr/>
        </p:nvSpPr>
        <p:spPr>
          <a:xfrm>
            <a:off x="4294080" y="31147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2013</a:t>
            </a:r>
            <a:endParaRPr b="0" lang="en-US" sz="1400" spc="-1" strike="noStrike">
              <a:latin typeface="Arial"/>
            </a:endParaRPr>
          </a:p>
        </p:txBody>
      </p:sp>
      <p:sp>
        <p:nvSpPr>
          <p:cNvPr id="145" name="CustomShape 16"/>
          <p:cNvSpPr/>
          <p:nvPr/>
        </p:nvSpPr>
        <p:spPr>
          <a:xfrm>
            <a:off x="2811600" y="206640"/>
            <a:ext cx="2681280" cy="146124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Coupling toward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wound healing</a:t>
            </a:r>
            <a:endParaRPr b="0" lang="en-US" sz="1800" spc="-1" strike="noStrike">
              <a:latin typeface="Arial"/>
            </a:endParaRPr>
          </a:p>
        </p:txBody>
      </p:sp>
      <p:sp>
        <p:nvSpPr>
          <p:cNvPr id="146" name="CustomShape 17"/>
          <p:cNvSpPr/>
          <p:nvPr/>
        </p:nvSpPr>
        <p:spPr>
          <a:xfrm>
            <a:off x="5258880" y="28069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2014</a:t>
            </a:r>
            <a:endParaRPr b="0" lang="en-US" sz="1400" spc="-1" strike="noStrike">
              <a:latin typeface="Arial"/>
            </a:endParaRPr>
          </a:p>
        </p:txBody>
      </p:sp>
      <p:sp>
        <p:nvSpPr>
          <p:cNvPr id="147"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48"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49" name="CustomShape 20"/>
          <p:cNvSpPr/>
          <p:nvPr/>
        </p:nvSpPr>
        <p:spPr>
          <a:xfrm flipV="1">
            <a:off x="3505320" y="1888200"/>
            <a:ext cx="360" cy="5025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0" name="CustomShape 21"/>
          <p:cNvSpPr/>
          <p:nvPr/>
        </p:nvSpPr>
        <p:spPr>
          <a:xfrm flipV="1">
            <a:off x="9966960" y="1637640"/>
            <a:ext cx="360" cy="6998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1"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2"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3" name="CustomShape 24"/>
          <p:cNvSpPr/>
          <p:nvPr/>
        </p:nvSpPr>
        <p:spPr>
          <a:xfrm flipV="1">
            <a:off x="6431400" y="1567080"/>
            <a:ext cx="360" cy="15458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4" name="CustomShape 25"/>
          <p:cNvSpPr/>
          <p:nvPr/>
        </p:nvSpPr>
        <p:spPr>
          <a:xfrm>
            <a:off x="5304600" y="237600"/>
            <a:ext cx="3074040" cy="1072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ea typeface="DejaVu Sans"/>
              </a:rPr>
              <a:t>Flegg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On the mathematical modeling of wound healing angiogenesis</a:t>
            </a:r>
            <a:endParaRPr b="0" lang="en-US" sz="1800" spc="-1" strike="noStrike">
              <a:latin typeface="Arial"/>
            </a:endParaRPr>
          </a:p>
        </p:txBody>
      </p:sp>
      <p:sp>
        <p:nvSpPr>
          <p:cNvPr id="155" name="CustomShape 26"/>
          <p:cNvSpPr/>
          <p:nvPr/>
        </p:nvSpPr>
        <p:spPr>
          <a:xfrm>
            <a:off x="6429240" y="27853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2015</a:t>
            </a:r>
            <a:endParaRPr b="0" lang="en-US" sz="1400" spc="-1" strike="noStrike">
              <a:latin typeface="Arial"/>
            </a:endParaRPr>
          </a:p>
        </p:txBody>
      </p:sp>
      <p:sp>
        <p:nvSpPr>
          <p:cNvPr id="156" name="CustomShape 27"/>
          <p:cNvSpPr/>
          <p:nvPr/>
        </p:nvSpPr>
        <p:spPr>
          <a:xfrm>
            <a:off x="0" y="1638360"/>
            <a:ext cx="2929320" cy="118692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Li et al.  2011 ~</a:t>
            </a:r>
            <a:br/>
            <a:r>
              <a:rPr b="0" lang="en-US" sz="1800" spc="-1" strike="noStrike">
                <a:solidFill>
                  <a:srgbClr val="000000"/>
                </a:solidFill>
                <a:latin typeface="Calibri"/>
                <a:ea typeface="DejaVu Sans"/>
              </a:rPr>
              <a:t>Biosimulation of Acute Phonotrauma: an Extended Model</a:t>
            </a:r>
            <a:endParaRPr b="0" lang="en-US" sz="1800" spc="-1" strike="noStrike">
              <a:latin typeface="Arial"/>
            </a:endParaRPr>
          </a:p>
        </p:txBody>
      </p:sp>
      <p:sp>
        <p:nvSpPr>
          <p:cNvPr id="157" name="CustomShape 28"/>
          <p:cNvSpPr/>
          <p:nvPr/>
        </p:nvSpPr>
        <p:spPr>
          <a:xfrm flipV="1">
            <a:off x="2513160" y="2837880"/>
            <a:ext cx="360" cy="2750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8" name="CustomShape 29"/>
          <p:cNvSpPr/>
          <p:nvPr/>
        </p:nvSpPr>
        <p:spPr>
          <a:xfrm>
            <a:off x="2578320" y="2803320"/>
            <a:ext cx="751320" cy="30276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2011</a:t>
            </a:r>
            <a:endParaRPr b="0" lang="en-US" sz="1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59" name="CustomShape 1"/>
          <p:cNvSpPr/>
          <p:nvPr/>
        </p:nvSpPr>
        <p:spPr>
          <a:xfrm>
            <a:off x="947520" y="1378440"/>
            <a:ext cx="1076616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43" strike="noStrike">
                <a:solidFill>
                  <a:srgbClr val="404040"/>
                </a:solidFill>
                <a:latin typeface="Calibri Light"/>
                <a:ea typeface="DejaVu Sans"/>
              </a:rPr>
              <a:t>Ziraldo et al.  2013 ~</a:t>
            </a:r>
            <a:br/>
            <a:r>
              <a:rPr b="0" lang="en-US" sz="5300" spc="-43" strike="noStrike">
                <a:solidFill>
                  <a:srgbClr val="404040"/>
                </a:solidFill>
                <a:latin typeface="Calibri Light"/>
                <a:ea typeface="DejaVu Sans"/>
              </a:rPr>
              <a:t>Computational Modeling of Inflammation and Wound Healing </a:t>
            </a:r>
            <a:br/>
            <a:endParaRPr b="0" lang="en-US" sz="5300" spc="-1" strike="noStrike">
              <a:latin typeface="Arial"/>
            </a:endParaRPr>
          </a:p>
        </p:txBody>
      </p:sp>
      <p:sp>
        <p:nvSpPr>
          <p:cNvPr id="160"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1" name="CustomShape 3"/>
          <p:cNvSpPr/>
          <p:nvPr/>
        </p:nvSpPr>
        <p:spPr>
          <a:xfrm>
            <a:off x="947520" y="2229120"/>
            <a:ext cx="4402080" cy="398880"/>
          </a:xfrm>
          <a:prstGeom prst="rect">
            <a:avLst/>
          </a:prstGeom>
          <a:noFill/>
          <a:ln>
            <a:noFill/>
          </a:ln>
        </p:spPr>
        <p:style>
          <a:lnRef idx="0"/>
          <a:fillRef idx="0"/>
          <a:effectRef idx="0"/>
          <a:fontRef idx="minor"/>
        </p:style>
      </p:sp>
      <p:sp>
        <p:nvSpPr>
          <p:cNvPr id="162" name="CustomShape 4"/>
          <p:cNvSpPr/>
          <p:nvPr/>
        </p:nvSpPr>
        <p:spPr>
          <a:xfrm>
            <a:off x="1106640" y="2524320"/>
            <a:ext cx="4643640" cy="338148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SPARK-PL (Java)</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Inflammation</a:t>
            </a:r>
            <a:endParaRPr b="0" lang="en-US" sz="2400" spc="-1" strike="noStrike">
              <a:latin typeface="Arial"/>
            </a:endParaRPr>
          </a:p>
          <a:p>
            <a:pPr>
              <a:lnSpc>
                <a:spcPct val="100000"/>
              </a:lnSpc>
            </a:pP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Endothelial cells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3" name="CustomShape 5"/>
          <p:cNvSpPr/>
          <p:nvPr/>
        </p:nvSpPr>
        <p:spPr>
          <a:xfrm>
            <a:off x="6330960" y="4001760"/>
            <a:ext cx="3881880" cy="19184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IL-1β</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IL-10T</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4" name="CustomShape 1"/>
          <p:cNvSpPr/>
          <p:nvPr/>
        </p:nvSpPr>
        <p:spPr>
          <a:xfrm>
            <a:off x="947520" y="1378440"/>
            <a:ext cx="1076616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43" strike="noStrike">
                <a:solidFill>
                  <a:srgbClr val="404040"/>
                </a:solidFill>
                <a:latin typeface="Calibri Light"/>
                <a:ea typeface="DejaVu Sans"/>
              </a:rPr>
              <a:t>Li et al.  2011 ~</a:t>
            </a:r>
            <a:br/>
            <a:r>
              <a:rPr b="0" lang="en-US" sz="4800" spc="-43" strike="noStrike">
                <a:solidFill>
                  <a:srgbClr val="404040"/>
                </a:solidFill>
                <a:latin typeface="Calibri Light"/>
                <a:ea typeface="DejaVu Sans"/>
              </a:rPr>
              <a:t>Biosimulation of Acute Phonotrauma: an Extended Model</a:t>
            </a:r>
            <a:br/>
            <a:endParaRPr b="0" lang="en-US" sz="4800" spc="-1" strike="noStrike">
              <a:latin typeface="Arial"/>
            </a:endParaRPr>
          </a:p>
        </p:txBody>
      </p:sp>
      <p:sp>
        <p:nvSpPr>
          <p:cNvPr id="165"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6" name="CustomShape 3"/>
          <p:cNvSpPr/>
          <p:nvPr/>
        </p:nvSpPr>
        <p:spPr>
          <a:xfrm>
            <a:off x="947520" y="2229120"/>
            <a:ext cx="4402080" cy="398880"/>
          </a:xfrm>
          <a:prstGeom prst="rect">
            <a:avLst/>
          </a:prstGeom>
          <a:noFill/>
          <a:ln>
            <a:noFill/>
          </a:ln>
        </p:spPr>
        <p:style>
          <a:lnRef idx="0"/>
          <a:fillRef idx="0"/>
          <a:effectRef idx="0"/>
          <a:fontRef idx="minor"/>
        </p:style>
      </p:sp>
      <p:sp>
        <p:nvSpPr>
          <p:cNvPr id="167" name="CustomShape 4"/>
          <p:cNvSpPr/>
          <p:nvPr/>
        </p:nvSpPr>
        <p:spPr>
          <a:xfrm>
            <a:off x="1106640" y="2524320"/>
            <a:ext cx="8632440" cy="301572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Platelets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8" name="CustomShape 5"/>
          <p:cNvSpPr/>
          <p:nvPr/>
        </p:nvSpPr>
        <p:spPr>
          <a:xfrm>
            <a:off x="8133480" y="3632400"/>
            <a:ext cx="3881880" cy="19184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IL-1/6/8/10</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a:p>
            <a:pPr marL="343080" indent="-342000">
              <a:lnSpc>
                <a:spcPct val="100000"/>
              </a:lnSpc>
              <a:buClr>
                <a:srgbClr val="000000"/>
              </a:buClr>
              <a:buFont typeface="Arial"/>
              <a:buChar char="•"/>
            </a:pPr>
            <a:r>
              <a:rPr b="0" lang="en-US" sz="2400" spc="-1" strike="noStrike">
                <a:solidFill>
                  <a:srgbClr val="000000"/>
                </a:solidFill>
                <a:latin typeface="Calibri"/>
                <a:ea typeface="DejaVu Sans"/>
              </a:rPr>
              <a:t>bFGF</a:t>
            </a:r>
            <a:endParaRPr b="0" lang="en-US" sz="2400" spc="-1" strike="noStrike">
              <a:latin typeface="Arial"/>
            </a:endParaRPr>
          </a:p>
        </p:txBody>
      </p:sp>
      <p:sp>
        <p:nvSpPr>
          <p:cNvPr id="169" name="CustomShape 6"/>
          <p:cNvSpPr/>
          <p:nvPr/>
        </p:nvSpPr>
        <p:spPr>
          <a:xfrm>
            <a:off x="5566320" y="3678480"/>
            <a:ext cx="1528560" cy="1461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6095880" y="1098720"/>
            <a:ext cx="576360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Predicted cell trajectories for platelets, activated neutrophils, activated macrophages and activated fibroblasts.</a:t>
            </a:r>
            <a:endParaRPr b="0" lang="en-US" sz="2000" spc="-1" strike="noStrike">
              <a:latin typeface="Arial"/>
            </a:endParaRPr>
          </a:p>
        </p:txBody>
      </p:sp>
      <p:pic>
        <p:nvPicPr>
          <p:cNvPr id="171" name="Picture 4" descr=""/>
          <p:cNvPicPr/>
          <p:nvPr/>
        </p:nvPicPr>
        <p:blipFill>
          <a:blip r:embed="rId1"/>
          <a:stretch/>
        </p:blipFill>
        <p:spPr>
          <a:xfrm>
            <a:off x="905040" y="55440"/>
            <a:ext cx="5190120" cy="3008880"/>
          </a:xfrm>
          <a:prstGeom prst="rect">
            <a:avLst/>
          </a:prstGeom>
          <a:ln>
            <a:noFill/>
          </a:ln>
        </p:spPr>
      </p:pic>
      <p:sp>
        <p:nvSpPr>
          <p:cNvPr id="172" name="CustomShape 2"/>
          <p:cNvSpPr/>
          <p:nvPr/>
        </p:nvSpPr>
        <p:spPr>
          <a:xfrm>
            <a:off x="6235920" y="3909240"/>
            <a:ext cx="4502520" cy="699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ea typeface="DejaVu Sans"/>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collagen, new elastin and new hyaluronan</a:t>
            </a:r>
            <a:endParaRPr b="0" lang="en-US" sz="2000" spc="-1" strike="noStrike">
              <a:latin typeface="Arial"/>
            </a:endParaRPr>
          </a:p>
        </p:txBody>
      </p:sp>
      <p:pic>
        <p:nvPicPr>
          <p:cNvPr id="173" name="" descr=""/>
          <p:cNvPicPr/>
          <p:nvPr/>
        </p:nvPicPr>
        <p:blipFill>
          <a:blip r:embed="rId2"/>
          <a:stretch/>
        </p:blipFill>
        <p:spPr>
          <a:xfrm>
            <a:off x="901800" y="3251160"/>
            <a:ext cx="4838040" cy="29584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4" name="CustomShape 1"/>
          <p:cNvSpPr/>
          <p:nvPr/>
        </p:nvSpPr>
        <p:spPr>
          <a:xfrm>
            <a:off x="1159560" y="1737720"/>
            <a:ext cx="1076616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43" strike="noStrike">
                <a:solidFill>
                  <a:srgbClr val="404040"/>
                </a:solidFill>
                <a:latin typeface="Calibri Light"/>
                <a:ea typeface="DejaVu Sans"/>
              </a:rPr>
              <a:t>Boon et al. 2016 ~</a:t>
            </a:r>
            <a:br/>
            <a:r>
              <a:rPr b="0" lang="en-US" sz="5300" spc="-43" strike="noStrike">
                <a:solidFill>
                  <a:srgbClr val="404040"/>
                </a:solidFill>
                <a:latin typeface="Calibri Light"/>
                <a:ea typeface="DejaVu Sans"/>
              </a:rPr>
              <a:t>A multi-agent cell-based model for wound contraction</a:t>
            </a:r>
            <a:br/>
            <a:br/>
            <a:endParaRPr b="0" lang="en-US" sz="5300" spc="-1" strike="noStrike">
              <a:latin typeface="Arial"/>
            </a:endParaRPr>
          </a:p>
        </p:txBody>
      </p:sp>
      <p:sp>
        <p:nvSpPr>
          <p:cNvPr id="175"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6" name="CustomShape 3"/>
          <p:cNvSpPr/>
          <p:nvPr/>
        </p:nvSpPr>
        <p:spPr>
          <a:xfrm>
            <a:off x="1027080" y="2314080"/>
            <a:ext cx="9162720" cy="338148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Matlab</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3-Dimensional multi-agent cell-based hybrid model </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Leukocytes (to simplify </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a:p>
            <a:pPr lvl="1" marL="743040" indent="-284760">
              <a:lnSpc>
                <a:spcPct val="100000"/>
              </a:lnSpc>
              <a:buClr>
                <a:srgbClr val="9b2d1f"/>
              </a:buClr>
              <a:buFont typeface="Arial"/>
              <a:buChar char="•"/>
            </a:pPr>
            <a:r>
              <a:rPr b="0" lang="en-US" sz="2400" spc="-1" strike="noStrike">
                <a:solidFill>
                  <a:srgbClr val="000000"/>
                </a:solidFill>
                <a:latin typeface="Calibri"/>
                <a:ea typeface="DejaVu Sans"/>
              </a:rPr>
              <a:t>myofibroblasts</a:t>
            </a:r>
            <a:endParaRPr b="0" lang="en-US" sz="2400" spc="-1" strike="noStrike">
              <a:latin typeface="Arial"/>
            </a:endParaRPr>
          </a:p>
        </p:txBody>
      </p:sp>
      <p:sp>
        <p:nvSpPr>
          <p:cNvPr id="177" name="CustomShape 4"/>
          <p:cNvSpPr/>
          <p:nvPr/>
        </p:nvSpPr>
        <p:spPr>
          <a:xfrm>
            <a:off x="8249400" y="4151880"/>
            <a:ext cx="3808800" cy="22842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Chemokines :</a:t>
            </a:r>
            <a:endParaRPr b="0" lang="en-US" sz="2400" spc="-1" strike="noStrike">
              <a:latin typeface="Arial"/>
            </a:endParaRPr>
          </a:p>
          <a:p>
            <a:pPr marL="343080" indent="-342000">
              <a:lnSpc>
                <a:spcPct val="100000"/>
              </a:lnSpc>
              <a:buClr>
                <a:srgbClr val="9b2d1f"/>
              </a:buClr>
              <a:buFont typeface="Arial"/>
              <a:buChar char="•"/>
            </a:pPr>
            <a:r>
              <a:rPr b="0" lang="en-US" sz="2400" spc="-1" strike="noStrike">
                <a:solidFill>
                  <a:srgbClr val="000000"/>
                </a:solidFill>
                <a:latin typeface="Calibri"/>
                <a:ea typeface="DejaVu Sans"/>
              </a:rPr>
              <a:t>tPA</a:t>
            </a:r>
            <a:endParaRPr b="0" lang="en-US" sz="2400" spc="-1" strike="noStrike">
              <a:latin typeface="Arial"/>
            </a:endParaRPr>
          </a:p>
          <a:p>
            <a:pPr marL="343080" indent="-342000">
              <a:lnSpc>
                <a:spcPct val="100000"/>
              </a:lnSpc>
              <a:buClr>
                <a:srgbClr val="9b2d1f"/>
              </a:buClr>
              <a:buFont typeface="Arial"/>
              <a:buChar char="•"/>
            </a:pPr>
            <a:r>
              <a:rPr b="0" lang="en-US" sz="2400" spc="-1" strike="noStrike">
                <a:solidFill>
                  <a:srgbClr val="000000"/>
                </a:solidFill>
                <a:latin typeface="Calibri"/>
                <a:ea typeface="DejaVu Sans"/>
              </a:rPr>
              <a:t>PDGF </a:t>
            </a:r>
            <a:endParaRPr b="0" lang="en-US" sz="2400" spc="-1" strike="noStrike">
              <a:latin typeface="Arial"/>
            </a:endParaRPr>
          </a:p>
          <a:p>
            <a:pPr marL="343080" indent="-342000">
              <a:lnSpc>
                <a:spcPct val="100000"/>
              </a:lnSpc>
              <a:buClr>
                <a:srgbClr val="9b2d1f"/>
              </a:buClr>
              <a:buFont typeface="Arial"/>
              <a:buChar char="•"/>
            </a:pPr>
            <a:r>
              <a:rPr b="0" lang="en-US" sz="2400" spc="-1" strike="noStrike">
                <a:solidFill>
                  <a:srgbClr val="000000"/>
                </a:solidFill>
                <a:latin typeface="Calibri"/>
                <a:ea typeface="DejaVu Sans"/>
              </a:rPr>
              <a:t>TGF-β </a:t>
            </a:r>
            <a:endParaRPr b="0" lang="en-US" sz="2400" spc="-1" strike="noStrike">
              <a:latin typeface="Arial"/>
            </a:endParaRPr>
          </a:p>
          <a:p>
            <a:pPr>
              <a:lnSpc>
                <a:spcPct val="100000"/>
              </a:lnSpc>
            </a:pPr>
            <a:endParaRPr b="0" lang="en-US" sz="2400" spc="-1" strike="noStrike">
              <a:latin typeface="Arial"/>
            </a:endParaRPr>
          </a:p>
        </p:txBody>
      </p:sp>
      <p:sp>
        <p:nvSpPr>
          <p:cNvPr id="178" name="CustomShape 5"/>
          <p:cNvSpPr/>
          <p:nvPr/>
        </p:nvSpPr>
        <p:spPr>
          <a:xfrm>
            <a:off x="5616720" y="4178880"/>
            <a:ext cx="1528560" cy="1461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Picture 1" descr=""/>
          <p:cNvPicPr/>
          <p:nvPr/>
        </p:nvPicPr>
        <p:blipFill>
          <a:blip r:embed="rId1"/>
          <a:stretch/>
        </p:blipFill>
        <p:spPr>
          <a:xfrm>
            <a:off x="715680" y="336240"/>
            <a:ext cx="6597360" cy="5520240"/>
          </a:xfrm>
          <a:prstGeom prst="rect">
            <a:avLst/>
          </a:prstGeom>
          <a:ln>
            <a:noFill/>
          </a:ln>
        </p:spPr>
      </p:pic>
      <p:sp>
        <p:nvSpPr>
          <p:cNvPr id="180" name="CustomShape 1"/>
          <p:cNvSpPr/>
          <p:nvPr/>
        </p:nvSpPr>
        <p:spPr>
          <a:xfrm>
            <a:off x="8507880" y="622800"/>
            <a:ext cx="270252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3D Fibrin profiles at consecutive times for t=0h, t=1h, t=2h and t=5 h. </a:t>
            </a:r>
            <a:endParaRPr b="0" lang="en-US" sz="1800" spc="-1" strike="noStrike">
              <a:latin typeface="Arial"/>
            </a:endParaRPr>
          </a:p>
        </p:txBody>
      </p:sp>
      <p:sp>
        <p:nvSpPr>
          <p:cNvPr id="181" name="CustomShape 2"/>
          <p:cNvSpPr/>
          <p:nvPr/>
        </p:nvSpPr>
        <p:spPr>
          <a:xfrm>
            <a:off x="8705880" y="2398680"/>
            <a:ext cx="223488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Also for Collagen/ TGF</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Picture 1" descr=""/>
          <p:cNvPicPr/>
          <p:nvPr/>
        </p:nvPicPr>
        <p:blipFill>
          <a:blip r:embed="rId1"/>
          <a:stretch/>
        </p:blipFill>
        <p:spPr>
          <a:xfrm>
            <a:off x="792360" y="1388160"/>
            <a:ext cx="4827960" cy="3656520"/>
          </a:xfrm>
          <a:prstGeom prst="rect">
            <a:avLst/>
          </a:prstGeom>
          <a:ln>
            <a:noFill/>
          </a:ln>
        </p:spPr>
      </p:pic>
      <p:sp>
        <p:nvSpPr>
          <p:cNvPr id="183" name="CustomShape 1"/>
          <p:cNvSpPr/>
          <p:nvPr/>
        </p:nvSpPr>
        <p:spPr>
          <a:xfrm>
            <a:off x="6570360" y="1232280"/>
            <a:ext cx="4533840" cy="15526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One of the most problematic issues regarding severe burns or deep wounds is the permanent contraction of the wound.</a:t>
            </a:r>
            <a:endParaRPr b="0" lang="en-US" sz="2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4" name="CustomShape 1"/>
          <p:cNvSpPr/>
          <p:nvPr/>
        </p:nvSpPr>
        <p:spPr>
          <a:xfrm>
            <a:off x="1159560" y="1737720"/>
            <a:ext cx="1076616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43" strike="noStrike">
                <a:solidFill>
                  <a:srgbClr val="404040"/>
                </a:solidFill>
                <a:latin typeface="Calibri Light"/>
                <a:ea typeface="DejaVu Sans"/>
              </a:rPr>
              <a:t>Tepole et al. 2017 ~</a:t>
            </a:r>
            <a:br/>
            <a:r>
              <a:rPr b="0" lang="en-US" sz="5300" spc="-43" strike="noStrike">
                <a:solidFill>
                  <a:srgbClr val="404040"/>
                </a:solidFill>
                <a:latin typeface="Calibri Light"/>
                <a:ea typeface="DejaVu Sans"/>
              </a:rPr>
              <a:t>Computational systems mechanobiology of Wound Healing</a:t>
            </a:r>
            <a:br/>
            <a:br/>
            <a:endParaRPr b="0" lang="en-US" sz="5300" spc="-1" strike="noStrike">
              <a:latin typeface="Arial"/>
            </a:endParaRPr>
          </a:p>
        </p:txBody>
      </p:sp>
      <p:sp>
        <p:nvSpPr>
          <p:cNvPr id="185"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6" name="CustomShape 3"/>
          <p:cNvSpPr/>
          <p:nvPr/>
        </p:nvSpPr>
        <p:spPr>
          <a:xfrm>
            <a:off x="1288800" y="1953000"/>
            <a:ext cx="4402080" cy="6994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87" name="CustomShape 4"/>
          <p:cNvSpPr/>
          <p:nvPr/>
        </p:nvSpPr>
        <p:spPr>
          <a:xfrm>
            <a:off x="1106640" y="2524320"/>
            <a:ext cx="8188920" cy="338148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000000"/>
              </a:buClr>
              <a:buFont typeface="Arial"/>
              <a:buChar char="•"/>
            </a:pPr>
            <a:r>
              <a:rPr b="0" lang="en-US" sz="2400" spc="-1" strike="noStrike">
                <a:solidFill>
                  <a:srgbClr val="000000"/>
                </a:solidFill>
                <a:latin typeface="Calibri"/>
                <a:ea typeface="DejaVu Sans"/>
              </a:rPr>
              <a:t>2-Dimensional EBM model</a:t>
            </a:r>
            <a:endParaRPr b="0" lang="en-US" sz="2400" spc="-1" strike="noStrike">
              <a:latin typeface="Arial"/>
            </a:endParaRPr>
          </a:p>
          <a:p>
            <a:pPr marL="285840" indent="-284760">
              <a:lnSpc>
                <a:spcPct val="100000"/>
              </a:lnSpc>
              <a:buClr>
                <a:srgbClr val="000000"/>
              </a:buClr>
              <a:buFont typeface="Arial"/>
              <a:buChar char="•"/>
            </a:pPr>
            <a:r>
              <a:rPr b="0" lang="en-US" sz="2400" spc="-1" strike="noStrike">
                <a:solidFill>
                  <a:srgbClr val="000000"/>
                </a:solidFill>
                <a:latin typeface="Calibri"/>
                <a:ea typeface="DejaVu Sans"/>
              </a:rPr>
              <a:t>Proliferation and Remodeling</a:t>
            </a:r>
            <a:endParaRPr b="0" lang="en-US" sz="2400" spc="-1" strike="noStrike">
              <a:latin typeface="Arial"/>
            </a:endParaRPr>
          </a:p>
          <a:p>
            <a:pPr marL="285840" indent="-284760">
              <a:lnSpc>
                <a:spcPct val="100000"/>
              </a:lnSpc>
              <a:buClr>
                <a:srgbClr val="000000"/>
              </a:buClr>
              <a:buFont typeface="Arial"/>
              <a:buChar char="•"/>
            </a:pPr>
            <a:r>
              <a:rPr b="0" lang="en-US" sz="2400" spc="-1" strike="noStrike">
                <a:solidFill>
                  <a:srgbClr val="000000"/>
                </a:solidFill>
                <a:latin typeface="Calibri"/>
                <a:ea typeface="DejaVu Sans"/>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4760">
              <a:lnSpc>
                <a:spcPct val="100000"/>
              </a:lnSpc>
              <a:buClr>
                <a:srgbClr val="000000"/>
              </a:buClr>
              <a:buFont typeface="Arial"/>
              <a:buChar char="•"/>
            </a:pPr>
            <a:r>
              <a:rPr b="0" lang="en-US" sz="2400" spc="-1" strike="noStrike">
                <a:solidFill>
                  <a:srgbClr val="000000"/>
                </a:solidFill>
                <a:latin typeface="Calibri"/>
                <a:ea typeface="DejaVu Sans"/>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8" name="CustomShape 1"/>
          <p:cNvSpPr/>
          <p:nvPr/>
        </p:nvSpPr>
        <p:spPr>
          <a:xfrm>
            <a:off x="743040" y="63972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Research Questions + Aim:</a:t>
            </a:r>
            <a:br/>
            <a:endParaRPr b="0" lang="en-US" sz="4800" spc="-1" strike="noStrike">
              <a:latin typeface="Arial"/>
            </a:endParaRPr>
          </a:p>
        </p:txBody>
      </p:sp>
      <p:sp>
        <p:nvSpPr>
          <p:cNvPr id="189" name="CustomShape 2"/>
          <p:cNvSpPr/>
          <p:nvPr/>
        </p:nvSpPr>
        <p:spPr>
          <a:xfrm>
            <a:off x="3082680" y="2608200"/>
            <a:ext cx="10057320" cy="4021560"/>
          </a:xfrm>
          <a:prstGeom prst="rect">
            <a:avLst/>
          </a:prstGeom>
          <a:noFill/>
          <a:ln>
            <a:noFill/>
          </a:ln>
        </p:spPr>
        <p:style>
          <a:lnRef idx="0"/>
          <a:fillRef idx="0"/>
          <a:effectRef idx="0"/>
          <a:fontRef idx="minor"/>
        </p:style>
        <p:txBody>
          <a:bodyPr lIns="0" rIns="0" tIns="45000" bIns="45000"/>
          <a:p>
            <a:pPr marL="457200" indent="-45612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causes a better healing of burn wounds? </a:t>
            </a:r>
            <a:endParaRPr b="0" lang="en-US" sz="1800" spc="-1" strike="noStrike">
              <a:latin typeface="Arial"/>
            </a:endParaRPr>
          </a:p>
          <a:p>
            <a:pPr marL="457200" indent="-45612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is the link between the AP model and the cutaneous wound healing model?</a:t>
            </a: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90"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91" name="Picture 8" descr=""/>
          <p:cNvPicPr/>
          <p:nvPr/>
        </p:nvPicPr>
        <p:blipFill>
          <a:blip r:embed="rId1"/>
          <a:stretch/>
        </p:blipFill>
        <p:spPr>
          <a:xfrm>
            <a:off x="1598400" y="4337280"/>
            <a:ext cx="1072080" cy="1072080"/>
          </a:xfrm>
          <a:prstGeom prst="rect">
            <a:avLst/>
          </a:prstGeom>
          <a:ln>
            <a:noFill/>
          </a:ln>
        </p:spPr>
      </p:pic>
      <p:sp>
        <p:nvSpPr>
          <p:cNvPr id="192"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3"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4" name="Picture 15" descr=""/>
          <p:cNvPicPr/>
          <p:nvPr/>
        </p:nvPicPr>
        <p:blipFill>
          <a:blip r:embed="rId2"/>
          <a:stretch/>
        </p:blipFill>
        <p:spPr>
          <a:xfrm>
            <a:off x="1608120" y="2466360"/>
            <a:ext cx="942840" cy="942840"/>
          </a:xfrm>
          <a:prstGeom prst="rect">
            <a:avLst/>
          </a:prstGeom>
          <a:ln>
            <a:noFill/>
          </a:ln>
        </p:spPr>
      </p:pic>
      <p:sp>
        <p:nvSpPr>
          <p:cNvPr id="195" name="CustomShape 6"/>
          <p:cNvSpPr/>
          <p:nvPr/>
        </p:nvSpPr>
        <p:spPr>
          <a:xfrm>
            <a:off x="3240720" y="4690440"/>
            <a:ext cx="671544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simulate the healing of burn wounds</a:t>
            </a: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570960" y="2160720"/>
            <a:ext cx="10057320" cy="144972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Proposal</a:t>
            </a:r>
            <a:endParaRPr b="0" lang="en-US" sz="4800" spc="-1" strike="noStrike">
              <a:latin typeface="Arial"/>
            </a:endParaRPr>
          </a:p>
        </p:txBody>
      </p:sp>
      <p:pic>
        <p:nvPicPr>
          <p:cNvPr id="197" name="Picture 2" descr=""/>
          <p:cNvPicPr/>
          <p:nvPr/>
        </p:nvPicPr>
        <p:blipFill>
          <a:blip r:embed="rId1"/>
          <a:srcRect l="0" t="0" r="-136" b="23370"/>
          <a:stretch/>
        </p:blipFill>
        <p:spPr>
          <a:xfrm>
            <a:off x="-189720" y="-2002320"/>
            <a:ext cx="12570120" cy="4808880"/>
          </a:xfrm>
          <a:prstGeom prst="rect">
            <a:avLst/>
          </a:prstGeom>
          <a:ln>
            <a:noFill/>
          </a:ln>
        </p:spPr>
      </p:pic>
      <p:sp>
        <p:nvSpPr>
          <p:cNvPr id="198"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199" name="CustomShape 3"/>
          <p:cNvSpPr/>
          <p:nvPr/>
        </p:nvSpPr>
        <p:spPr>
          <a:xfrm>
            <a:off x="671760" y="3754440"/>
            <a:ext cx="9652320" cy="3077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The AP model will act like an </a:t>
            </a:r>
            <a:r>
              <a:rPr b="1" lang="en-US" sz="2000" spc="-1" strike="noStrike">
                <a:solidFill>
                  <a:srgbClr val="000000"/>
                </a:solidFill>
                <a:latin typeface="Calibri"/>
                <a:ea typeface="DejaVu Sans"/>
              </a:rPr>
              <a:t>engine for the blood composition </a:t>
            </a:r>
            <a:r>
              <a:rPr b="0" lang="en-US" sz="2000" spc="-1" strike="noStrike">
                <a:solidFill>
                  <a:srgbClr val="000000"/>
                </a:solidFill>
                <a:latin typeface="Calibri"/>
                <a:ea typeface="DejaVu Sans"/>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257480" y="25632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Index</a:t>
            </a:r>
            <a:endParaRPr b="0" lang="en-US" sz="4800" spc="-1" strike="noStrike">
              <a:latin typeface="Arial"/>
            </a:endParaRPr>
          </a:p>
        </p:txBody>
      </p:sp>
      <p:sp>
        <p:nvSpPr>
          <p:cNvPr id="95"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96" name="CustomShape 3"/>
          <p:cNvSpPr/>
          <p:nvPr/>
        </p:nvSpPr>
        <p:spPr>
          <a:xfrm>
            <a:off x="1155600" y="2064960"/>
            <a:ext cx="4939200" cy="292356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Introduction</a:t>
            </a:r>
            <a:endParaRPr b="0" lang="en-US" sz="2800" spc="-1" strike="noStrike">
              <a:latin typeface="Arial"/>
            </a:endParaRPr>
          </a:p>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Previously built models</a:t>
            </a:r>
            <a:endParaRPr b="0" lang="en-US" sz="2800" spc="-1" strike="noStrike">
              <a:latin typeface="Arial"/>
            </a:endParaRPr>
          </a:p>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Proposal</a:t>
            </a:r>
            <a:endParaRPr b="0" lang="en-US" sz="2800" spc="-1" strike="noStrike">
              <a:latin typeface="Arial"/>
            </a:endParaRPr>
          </a:p>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Possible biomarkers</a:t>
            </a:r>
            <a:endParaRPr b="0" lang="en-US" sz="2800" spc="-1" strike="noStrike">
              <a:latin typeface="Arial"/>
            </a:endParaRPr>
          </a:p>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Possible sociomarkers</a:t>
            </a:r>
            <a:endParaRPr b="0" lang="en-US" sz="2800" spc="-1" strike="noStrike">
              <a:latin typeface="Arial"/>
            </a:endParaRPr>
          </a:p>
          <a:p>
            <a:pPr marL="285840" indent="-284760">
              <a:lnSpc>
                <a:spcPct val="100000"/>
              </a:lnSpc>
              <a:buClr>
                <a:srgbClr val="9b2d1f"/>
              </a:buClr>
              <a:buFont typeface="Arial"/>
              <a:buChar char="•"/>
            </a:pPr>
            <a:r>
              <a:rPr b="0" lang="en-US" sz="2800" spc="-1" strike="noStrike">
                <a:solidFill>
                  <a:srgbClr val="000000"/>
                </a:solidFill>
                <a:latin typeface="Calibri"/>
                <a:ea typeface="DejaVu Sans"/>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97" name="Picture 9" descr=""/>
          <p:cNvPicPr/>
          <p:nvPr/>
        </p:nvPicPr>
        <p:blipFill>
          <a:blip r:embed="rId1"/>
          <a:stretch/>
        </p:blipFill>
        <p:spPr>
          <a:xfrm>
            <a:off x="6572880" y="764280"/>
            <a:ext cx="3723120" cy="48852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822960" y="120600"/>
            <a:ext cx="10881360" cy="5914440"/>
          </a:xfrm>
          <a:prstGeom prst="rect">
            <a:avLst/>
          </a:prstGeom>
          <a:noFill/>
          <a:ln>
            <a:noFill/>
          </a:ln>
        </p:spPr>
        <p:txBody>
          <a:bodyPr lIns="90000" rIns="90000" tIns="45000" bIns="45000"/>
          <a:p>
            <a:pPr>
              <a:lnSpc>
                <a:spcPts val="1001"/>
              </a:lnSpc>
            </a:pPr>
            <a:r>
              <a:rPr b="1" lang="en-US" sz="2200" spc="-1" strike="noStrike">
                <a:solidFill>
                  <a:srgbClr val="000000"/>
                </a:solidFill>
                <a:latin typeface="Arial"/>
              </a:rPr>
              <a:t>Approaches</a:t>
            </a:r>
            <a:endParaRPr b="1" lang="en-US" sz="2200" spc="-1" strike="noStrike">
              <a:solidFill>
                <a:srgbClr val="000000"/>
              </a:solidFill>
              <a:latin typeface="Arial"/>
            </a:endParaRPr>
          </a:p>
          <a:p>
            <a:pPr>
              <a:lnSpc>
                <a:spcPts val="1001"/>
              </a:lnSpc>
            </a:pPr>
            <a:endParaRPr b="0" lang="en-US" sz="2200" spc="-1" strike="noStrike">
              <a:solidFill>
                <a:srgbClr val="000000"/>
              </a:solidFill>
              <a:latin typeface="Arial"/>
            </a:endParaRPr>
          </a:p>
          <a:p>
            <a:pPr>
              <a:lnSpc>
                <a:spcPts val="1001"/>
              </a:lnSpc>
            </a:pPr>
            <a:r>
              <a:rPr b="0" lang="en-US" sz="2200" spc="-1" strike="noStrike">
                <a:solidFill>
                  <a:srgbClr val="000000"/>
                </a:solidFill>
                <a:latin typeface="Arial"/>
              </a:rPr>
              <a:t>Possibly try measuring what kinds of anti and pro inflammatories are in the wound and blood stream after a severe burn, configure our abm like this then take proportions of cytokines back from the hiis model after calculating how the immune system is affected and responds to that balance of cytokines in the bloodstream, rinse repeat.  Later, this co-evolution scales with exposure to blood supply, for now leave constant.  We will attempt to configure a realistic/valid model of 2d wound inflammation and immune system interaction, if we cannot capture dynamics, extend to 3d.  From here we can start experimenting and extending (once we have a valid model).</a:t>
            </a:r>
            <a:endParaRPr b="0" lang="en-US" sz="2200" spc="-1" strike="noStrike">
              <a:solidFill>
                <a:srgbClr val="000000"/>
              </a:solidFill>
              <a:latin typeface="Arial"/>
            </a:endParaRPr>
          </a:p>
          <a:p>
            <a:pPr>
              <a:lnSpc>
                <a:spcPts val="1001"/>
              </a:lnSpc>
            </a:pPr>
            <a:endParaRPr b="0" lang="en-US" sz="2200" spc="-1" strike="noStrike">
              <a:solidFill>
                <a:srgbClr val="000000"/>
              </a:solidFill>
              <a:latin typeface="Arial"/>
            </a:endParaRPr>
          </a:p>
          <a:p>
            <a:pPr>
              <a:lnSpc>
                <a:spcPts val="1001"/>
              </a:lnSpc>
            </a:pPr>
            <a:r>
              <a:rPr b="0" lang="en-US" sz="2200" spc="-1" strike="noStrike">
                <a:solidFill>
                  <a:srgbClr val="000000"/>
                </a:solidFill>
                <a:latin typeface="Arial"/>
              </a:rPr>
              <a:t>Preferably measuring from the inside and outside areas of a burn for these biomarkers.</a:t>
            </a:r>
            <a:endParaRPr b="0" lang="en-US" sz="2200" spc="-1" strike="noStrike">
              <a:solidFill>
                <a:srgbClr val="000000"/>
              </a:solidFill>
              <a:latin typeface="Arial"/>
            </a:endParaRPr>
          </a:p>
          <a:p>
            <a:pPr>
              <a:lnSpc>
                <a:spcPts val="1001"/>
              </a:lnSpc>
            </a:pPr>
            <a:endParaRPr b="0" lang="en-US" sz="2200" spc="-1" strike="noStrike">
              <a:solidFill>
                <a:srgbClr val="000000"/>
              </a:solidFill>
              <a:latin typeface="Arial"/>
            </a:endParaRPr>
          </a:p>
          <a:p>
            <a:pPr>
              <a:lnSpc>
                <a:spcPts val="1001"/>
              </a:lnSpc>
            </a:pPr>
            <a:r>
              <a:rPr b="0" lang="en-US" sz="2200" spc="-1" strike="noStrike">
                <a:solidFill>
                  <a:srgbClr val="000000"/>
                </a:solidFill>
                <a:latin typeface="Arial"/>
              </a:rPr>
              <a:t>Collecting data will give us a way of assessing what balances of cytokines is healthy and leads to good outcomes, age is important too, the elderly scar less but heal slower.  This is a trend in amount of scarring.  Hypothesise that anti tgfb ( which ap could be through dephosharating macrophages and extracellular nucleotides that produce tgfb???) Late in healing process modulation may lead to less scarring but perhaps slower healing.  </a:t>
            </a:r>
            <a:endParaRPr b="0" lang="en-US" sz="2200" spc="-1" strike="noStrike">
              <a:solidFill>
                <a:srgbClr val="000000"/>
              </a:solidFill>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371600" y="365760"/>
            <a:ext cx="7772400" cy="3664080"/>
          </a:xfrm>
          <a:prstGeom prst="rect">
            <a:avLst/>
          </a:prstGeom>
          <a:noFill/>
          <a:ln>
            <a:noFill/>
          </a:ln>
        </p:spPr>
        <p:txBody>
          <a:bodyPr lIns="90000" rIns="90000" tIns="45000" bIns="45000"/>
          <a:p>
            <a:r>
              <a:rPr b="0" lang="en-US" sz="1300" spc="-1" strike="noStrike">
                <a:latin typeface="Arial"/>
              </a:rPr>
              <a:t>TGF-beta and Scarring</a:t>
            </a:r>
            <a:endParaRPr b="0" lang="en-US" sz="1300" spc="-1" strike="noStrike">
              <a:latin typeface="Arial"/>
            </a:endParaRPr>
          </a:p>
          <a:p>
            <a:endParaRPr b="0" lang="en-US" sz="1300" spc="-1" strike="noStrike">
              <a:latin typeface="Arial"/>
            </a:endParaRPr>
          </a:p>
          <a:p>
            <a:r>
              <a:rPr b="0" lang="en-US" sz="1300" spc="-1" strike="noStrike">
                <a:latin typeface="Arial"/>
              </a:rPr>
              <a:t>Cells, Matrix, Growth Factors, and the Surgeon 1994 Adzick and Lorenz</a:t>
            </a:r>
            <a:endParaRPr b="0" lang="en-US" sz="1300" spc="-1" strike="noStrike">
              <a:latin typeface="Arial"/>
            </a:endParaRPr>
          </a:p>
          <a:p>
            <a:r>
              <a:rPr b="0" lang="en-US" sz="1300" spc="-1" strike="noStrike">
                <a:latin typeface="Arial"/>
              </a:rPr>
              <a:t>+red deer antlers (emperically verified chinese medicine that modulates TGF-beta levels and improves </a:t>
            </a:r>
            <a:r>
              <a:rPr b="0" lang="en-US" sz="1300" spc="-1" strike="noStrike">
                <a:latin typeface="Arial"/>
              </a:rPr>
              <a:t>cutaneous wound healing outcomes in full-thickness rat models) </a:t>
            </a:r>
            <a:r>
              <a:rPr b="1" lang="en-US" sz="1300" spc="-1" strike="noStrike">
                <a:latin typeface="Arial"/>
                <a:ea typeface="AR PL SungtiL GB"/>
              </a:rPr>
              <a:t>Gu et al 2008</a:t>
            </a:r>
            <a:r>
              <a:rPr b="0" lang="en-US" sz="1300" spc="-1" strike="noStrike">
                <a:latin typeface="Arial"/>
              </a:rPr>
              <a:t> </a:t>
            </a:r>
            <a:endParaRPr b="0" lang="en-US" sz="1300" spc="-1" strike="noStrike">
              <a:latin typeface="Arial"/>
            </a:endParaRPr>
          </a:p>
          <a:p>
            <a:endParaRPr b="0" lang="en-US" sz="1300" spc="-1" strike="noStrike">
              <a:latin typeface="Arial"/>
            </a:endParaRPr>
          </a:p>
          <a:p>
            <a:r>
              <a:rPr b="0" lang="en-US" sz="1300" spc="-1" strike="noStrike">
                <a:latin typeface="Arial"/>
              </a:rPr>
              <a:t>    • </a:t>
            </a:r>
            <a:r>
              <a:rPr b="0" lang="en-US" sz="1300" spc="-1" strike="noStrike">
                <a:latin typeface="Arial"/>
              </a:rPr>
              <a:t>Fetal tissue repair does not cause scaring, and has markedly reduced inflammatory infiltrate and </a:t>
            </a:r>
            <a:r>
              <a:rPr b="0" lang="en-US" sz="1300" spc="-1" strike="noStrike">
                <a:latin typeface="Arial"/>
              </a:rPr>
              <a:t>cytokine profile.  </a:t>
            </a:r>
            <a:endParaRPr b="0" lang="en-US" sz="1300" spc="-1" strike="noStrike">
              <a:latin typeface="Arial"/>
            </a:endParaRPr>
          </a:p>
          <a:p>
            <a:r>
              <a:rPr b="0" lang="en-US" sz="1300" spc="-1" strike="noStrike">
                <a:latin typeface="Arial"/>
              </a:rPr>
              <a:t>Scarless fetal wounds are relatively deficient in the inflammatory cytokine TGFB.   </a:t>
            </a:r>
            <a:endParaRPr b="0" lang="en-US" sz="1300" spc="-1" strike="noStrike">
              <a:latin typeface="Arial"/>
            </a:endParaRPr>
          </a:p>
          <a:p>
            <a:r>
              <a:rPr b="0" lang="en-US" sz="1300" spc="-1" strike="noStrike">
                <a:latin typeface="Arial"/>
              </a:rPr>
              <a:t>Scarring in adults associated with excess of TGFB.</a:t>
            </a:r>
            <a:endParaRPr b="0" lang="en-US" sz="1300" spc="-1" strike="noStrike">
              <a:latin typeface="Arial"/>
            </a:endParaRPr>
          </a:p>
          <a:p>
            <a:r>
              <a:rPr b="0" lang="en-US" sz="1300" spc="-1" strike="noStrike">
                <a:latin typeface="Arial"/>
              </a:rPr>
              <a:t>Recent studies have correlated the absence of scarring in fetal wonds with the sparse inflammatory </a:t>
            </a:r>
            <a:r>
              <a:rPr b="0" lang="en-US" sz="1300" spc="-1" strike="noStrike">
                <a:latin typeface="Arial"/>
              </a:rPr>
              <a:t>response (reduced macrophage and monocyte infiltrates, absens of endogenous immunoglobulins at </a:t>
            </a:r>
            <a:r>
              <a:rPr b="0" lang="en-US" sz="1300" spc="-1" strike="noStrike">
                <a:latin typeface="Arial"/>
              </a:rPr>
              <a:t>the wound site, reduced angiogenesis, and altered levels of peptide growth factors.  </a:t>
            </a:r>
            <a:endParaRPr b="0" lang="en-US" sz="1300" spc="-1" strike="noStrike">
              <a:latin typeface="Arial"/>
            </a:endParaRPr>
          </a:p>
          <a:p>
            <a:r>
              <a:rPr b="0" lang="en-US" sz="1300" spc="-1" strike="noStrike">
                <a:latin typeface="Arial"/>
              </a:rPr>
              <a:t>Excessive action of TGFB may be responsible for the tissue damaged caused by scarring in many </a:t>
            </a:r>
            <a:r>
              <a:rPr b="0" lang="en-US" sz="1300" spc="-1" strike="noStrike">
                <a:latin typeface="Arial"/>
              </a:rPr>
              <a:t>diseases.</a:t>
            </a:r>
            <a:endParaRPr b="0" lang="en-US" sz="1300" spc="-1" strike="noStrike">
              <a:latin typeface="Arial"/>
            </a:endParaRPr>
          </a:p>
          <a:p>
            <a:r>
              <a:rPr b="0" lang="en-US" sz="1300" spc="-1" strike="noStrike">
                <a:latin typeface="Arial"/>
              </a:rPr>
              <a:t>Injecting rats with anti TGFB resulted in less scarring.  </a:t>
            </a:r>
            <a:endParaRPr b="0" lang="en-US" sz="1300" spc="-1" strike="noStrike">
              <a:latin typeface="Arial"/>
            </a:endParaRPr>
          </a:p>
          <a:p>
            <a:r>
              <a:rPr b="0" lang="en-US" sz="1300" spc="-1" strike="noStrike">
                <a:latin typeface="Arial"/>
                <a:ea typeface="AR PL SungtiL GB"/>
              </a:rPr>
              <a:t>It appears that adult wonds may be optimised for speed of healing under adverse conditions, resulting in </a:t>
            </a:r>
            <a:r>
              <a:rPr b="0" lang="en-US" sz="1300" spc="-1" strike="noStrike">
                <a:latin typeface="Arial"/>
                <a:ea typeface="AR PL SungtiL GB"/>
              </a:rPr>
              <a:t>excessive inflammatory infiltrate and cytokine profile.  </a:t>
            </a:r>
            <a:r>
              <a:rPr b="0" lang="en-US" sz="1300" spc="-1" strike="noStrike">
                <a:latin typeface="Arial"/>
              </a:rPr>
              <a:t> </a:t>
            </a:r>
            <a:r>
              <a:rPr b="0" lang="en-US" sz="1100" spc="-1" strike="noStrike">
                <a:latin typeface="Arial"/>
              </a:rPr>
              <a:t> </a:t>
            </a:r>
            <a:endParaRPr b="0" lang="en-US" sz="1100" spc="-1" strike="noStrike">
              <a:latin typeface="Arial"/>
            </a:endParaRPr>
          </a:p>
        </p:txBody>
      </p:sp>
      <p:pic>
        <p:nvPicPr>
          <p:cNvPr id="202" name="" descr=""/>
          <p:cNvPicPr/>
          <p:nvPr/>
        </p:nvPicPr>
        <p:blipFill>
          <a:blip r:embed="rId1"/>
          <a:stretch/>
        </p:blipFill>
        <p:spPr>
          <a:xfrm>
            <a:off x="5255640" y="4241520"/>
            <a:ext cx="2242440" cy="206784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457200" y="457200"/>
            <a:ext cx="8595360" cy="5209560"/>
          </a:xfrm>
          <a:prstGeom prst="rect">
            <a:avLst/>
          </a:prstGeom>
          <a:noFill/>
          <a:ln>
            <a:noFill/>
          </a:ln>
        </p:spPr>
        <p:txBody>
          <a:bodyPr lIns="90000" rIns="90000" tIns="45000" bIns="45000"/>
          <a:p>
            <a:r>
              <a:rPr b="1" lang="en-US" sz="1800" spc="-1" strike="noStrike">
                <a:latin typeface="Arial"/>
              </a:rPr>
              <a:t>Inflammation Stages</a:t>
            </a:r>
            <a:endParaRPr b="1" lang="en-US" sz="1800" spc="-1" strike="noStrike">
              <a:latin typeface="Arial"/>
            </a:endParaRPr>
          </a:p>
          <a:p>
            <a:r>
              <a:rPr b="0" lang="en-US" sz="1800" spc="-1" strike="noStrike">
                <a:latin typeface="Arial"/>
              </a:rPr>
              <a:t>Neutrophils are prevalent in the wound, they produce antimicrobial substances and phagocyte bacteria.  </a:t>
            </a:r>
            <a:endParaRPr b="0" lang="en-US" sz="1800" spc="-1" strike="noStrike">
              <a:latin typeface="Arial"/>
            </a:endParaRPr>
          </a:p>
          <a:p>
            <a:r>
              <a:rPr b="0" lang="en-US" sz="1800" spc="-1" strike="noStrike">
                <a:latin typeface="Arial"/>
              </a:rPr>
              <a:t>Second phase: Macrophages continue the immunological response to establish long-lasting chemical source of various cytokines to recruit fibroblasts, endothelial cells, and keratinocytes. TGF, FGF, PDGF, and VEGF are the key cytokines to stimulate mitosis (healthy cell division) and native skin cell migration.</a:t>
            </a:r>
            <a:endParaRPr b="0" lang="en-US" sz="1800" spc="-1" strike="noStrike">
              <a:latin typeface="Arial"/>
            </a:endParaRPr>
          </a:p>
          <a:p>
            <a:r>
              <a:rPr b="0" lang="en-US" sz="1800" spc="-1" strike="noStrike">
                <a:latin typeface="Arial"/>
              </a:rPr>
              <a:t>Vascular response: Immediately after burns there is a local vasodilatation with extravasation of fluid in the third space. In extensive burn injury increased capillary permeability may be generalized leading to massive extravasation of plasma requiring fluid replacement.</a:t>
            </a:r>
            <a:endParaRPr b="0" lang="en-US" sz="1800" spc="-1" strike="noStrike">
              <a:latin typeface="Arial"/>
            </a:endParaRPr>
          </a:p>
          <a:p>
            <a:r>
              <a:rPr b="0" lang="en-US" sz="1800" spc="-1" strike="noStrike">
                <a:latin typeface="Arial"/>
              </a:rPr>
              <a:t>Cellular response: Neutrophils and monocytes are the first cells to migrate at the site of inflammation. Later on neutrophils start declining and are replaced by macrophages. The migration of these cells is initiated by chemotactic factors like kallkireins and fibrin peptides released from coagulation process and substances released from the mast cells like tumour necrosis factor, histamine, proteases, leukotreins and cytokines. Cellular response helps in phagocytosis and cleaning of dead tissue and toxins released by the burned tissue.</a:t>
            </a: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457200" y="640080"/>
            <a:ext cx="7863840" cy="4441680"/>
          </a:xfrm>
          <a:prstGeom prst="rect">
            <a:avLst/>
          </a:prstGeom>
          <a:noFill/>
          <a:ln>
            <a:noFill/>
          </a:ln>
        </p:spPr>
        <p:txBody>
          <a:bodyPr lIns="90000" rIns="90000" tIns="45000" bIns="45000"/>
          <a:p>
            <a:r>
              <a:rPr b="1" lang="en-US" sz="1800" spc="-1" strike="noStrike">
                <a:latin typeface="Arial"/>
                <a:ea typeface="AR PL SungtiL GB"/>
              </a:rPr>
              <a:t>Biochemical Changes in Burns – Adiga et Adiga, 2015</a:t>
            </a:r>
            <a:endParaRPr b="1" lang="en-US" sz="1800" spc="-1" strike="noStrike">
              <a:latin typeface="Arial"/>
            </a:endParaRPr>
          </a:p>
          <a:p>
            <a:endParaRPr b="1" lang="en-US" sz="1800" spc="-1" strike="noStrike">
              <a:latin typeface="Arial"/>
            </a:endParaRPr>
          </a:p>
          <a:p>
            <a:r>
              <a:rPr b="1" lang="en-US" sz="1800" spc="-1" strike="noStrike">
                <a:latin typeface="Arial"/>
                <a:ea typeface="AR PL SungtiL GB"/>
              </a:rPr>
              <a:t>ALT AND AST</a:t>
            </a:r>
            <a:endParaRPr b="1" lang="en-US" sz="1800" spc="-1" strike="noStrike">
              <a:latin typeface="Arial"/>
            </a:endParaRPr>
          </a:p>
          <a:p>
            <a:endParaRPr b="1" lang="en-US" sz="1800" spc="-1" strike="noStrike">
              <a:latin typeface="Arial"/>
            </a:endParaRPr>
          </a:p>
          <a:p>
            <a:endParaRPr b="1" lang="en-US" sz="1800" spc="-1" strike="noStrike">
              <a:latin typeface="Arial"/>
            </a:endParaRPr>
          </a:p>
          <a:p>
            <a:r>
              <a:rPr b="0" lang="en-US" sz="1800" spc="-1" strike="noStrike">
                <a:latin typeface="Arial"/>
                <a:ea typeface="AR PL SungtiL GB"/>
              </a:rPr>
              <a:t>An  increase  in  edema  formation in  burns patients  may lead  to  cell  damage,  with  the  release  of  the hepatic  enzymes.  Liver  enzymes,  such  as  aspartate  aminotransferase  (AST)  and  alanine  amino transferase  (ALT)  are  the  most  sensitive  indicators  of  hepatocyte  injury.  Both  AST  and  ALT  are normally  present  in  low concentrations.  However,  with  cellular  injury  or  changes  in  cell  membrane permeability,  these  enzymes  leak into  circulation.  Of  the  two,  the  ALT  is  the  more  sensitive  and specific test for hepatocyte injury.  These enzymes may be predictors of prognosis in burns injury.</a:t>
            </a:r>
            <a:endParaRPr b="1" lang="en-US" sz="1800" spc="-1" strike="noStrike">
              <a:latin typeface="Arial"/>
            </a:endParaRPr>
          </a:p>
          <a:p>
            <a:endParaRPr b="1" lang="en-US" sz="1800" spc="-1" strike="noStrike">
              <a:latin typeface="Arial"/>
            </a:endParaRPr>
          </a:p>
          <a:p>
            <a:endParaRPr b="1" lang="en-US" sz="1800" spc="-1" strike="noStrike">
              <a:latin typeface="Arial"/>
            </a:endParaRPr>
          </a:p>
          <a:p>
            <a:endParaRPr b="1"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731520" y="457200"/>
            <a:ext cx="8503920" cy="4697640"/>
          </a:xfrm>
          <a:prstGeom prst="rect">
            <a:avLst/>
          </a:prstGeom>
          <a:noFill/>
          <a:ln>
            <a:noFill/>
          </a:ln>
        </p:spPr>
        <p:txBody>
          <a:bodyPr lIns="90000" rIns="90000" tIns="45000" bIns="45000"/>
          <a:p>
            <a:r>
              <a:rPr b="1" lang="en-US" sz="1800" spc="-1" strike="noStrike">
                <a:latin typeface="Arial"/>
              </a:rPr>
              <a:t>CRP and PCT</a:t>
            </a:r>
            <a:endParaRPr b="1" lang="en-US" sz="1800" spc="-1" strike="noStrike">
              <a:latin typeface="Arial"/>
            </a:endParaRPr>
          </a:p>
          <a:p>
            <a:endParaRPr b="1" lang="en-US" sz="1800" spc="-1" strike="noStrike">
              <a:latin typeface="Arial"/>
            </a:endParaRPr>
          </a:p>
          <a:p>
            <a:endParaRPr b="1" lang="en-US" sz="1800" spc="-1" strike="noStrike">
              <a:latin typeface="Arial"/>
            </a:endParaRPr>
          </a:p>
          <a:p>
            <a:r>
              <a:rPr b="1" lang="en-US" sz="1800" spc="-1" strike="noStrike">
                <a:latin typeface="Arial"/>
              </a:rPr>
              <a:t>CRP is often used as a general proxy to characterise inflammatory status.</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1" lang="en-US" sz="1800" spc="-1" strike="noStrike">
                <a:latin typeface="Arial"/>
              </a:rPr>
              <a:t>TNF-a</a:t>
            </a:r>
            <a:endParaRPr b="0" lang="en-US" sz="1800" spc="-1" strike="noStrike">
              <a:latin typeface="Arial"/>
            </a:endParaRPr>
          </a:p>
          <a:p>
            <a:r>
              <a:rPr b="1" lang="en-US" sz="1800" spc="-1" strike="noStrike">
                <a:latin typeface="Arial"/>
              </a:rPr>
              <a:t>Initiating factor in the activation of the host response and subsequent cytokine release during trauma.  Correlates with the severity of burn injury.  Pro-angiogenic factor.  </a:t>
            </a:r>
            <a:endParaRPr b="0" lang="en-US" sz="1800" spc="-1" strike="noStrike">
              <a:latin typeface="Arial"/>
            </a:endParaRPr>
          </a:p>
          <a:p>
            <a:endParaRPr b="0" lang="en-US" sz="1800" spc="-1" strike="noStrike">
              <a:latin typeface="Arial"/>
            </a:endParaRPr>
          </a:p>
          <a:p>
            <a:r>
              <a:rPr b="1" lang="en-US" sz="1800" spc="-1" strike="noStrike">
                <a:latin typeface="Arial"/>
              </a:rPr>
              <a:t>Leptin</a:t>
            </a:r>
            <a:endParaRPr b="0" lang="en-US" sz="1800" spc="-1" strike="noStrike">
              <a:latin typeface="Arial"/>
            </a:endParaRPr>
          </a:p>
          <a:p>
            <a:r>
              <a:rPr b="1" lang="en-US" sz="1800" spc="-1" strike="noStrike">
                <a:latin typeface="Arial"/>
              </a:rPr>
              <a:t>Stimulated by pro-inflammatory cytokines (eg IL and TNFa).  Cytokine-like hormone that links nutritional status with the immune system, while enhances innate(+adaptive) immunity.  Related to regulation of stress.  Pro-angiogenic factor.  </a:t>
            </a:r>
            <a:endParaRPr b="0" lang="en-US" sz="1800" spc="-1" strike="noStrike">
              <a:latin typeface="Arial"/>
            </a:endParaRPr>
          </a:p>
          <a:p>
            <a:endParaRPr b="0" lang="en-US" sz="1800" spc="-1" strike="noStrike">
              <a:latin typeface="Arial"/>
            </a:endParaRPr>
          </a:p>
          <a:p>
            <a:r>
              <a:rPr b="1" lang="en-US" sz="1800" spc="-1" strike="noStrike">
                <a:latin typeface="Arial"/>
              </a:rPr>
              <a:t>  </a:t>
            </a:r>
            <a:endParaRPr b="0" lang="en-US" sz="18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952560" y="287280"/>
            <a:ext cx="10057320" cy="1448280"/>
          </a:xfrm>
          <a:prstGeom prst="rect">
            <a:avLst/>
          </a:prstGeom>
          <a:noFill/>
          <a:ln>
            <a:noFill/>
          </a:ln>
        </p:spPr>
        <p:style>
          <a:lnRef idx="0"/>
          <a:fillRef idx="0"/>
          <a:effectRef idx="0"/>
          <a:fontRef idx="minor"/>
        </p:style>
      </p:sp>
      <p:sp>
        <p:nvSpPr>
          <p:cNvPr id="207"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08" name="CustomShape 3"/>
          <p:cNvSpPr/>
          <p:nvPr/>
        </p:nvSpPr>
        <p:spPr>
          <a:xfrm>
            <a:off x="1038240" y="287280"/>
            <a:ext cx="1005732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3" strike="noStrike">
                <a:solidFill>
                  <a:srgbClr val="404040"/>
                </a:solidFill>
                <a:latin typeface="Calibri Light"/>
                <a:ea typeface="DejaVu Sans"/>
              </a:rPr>
              <a:t>Blood Composition</a:t>
            </a:r>
            <a:endParaRPr b="0" lang="en-US" sz="4800" spc="-1" strike="noStrike">
              <a:latin typeface="Arial"/>
            </a:endParaRPr>
          </a:p>
        </p:txBody>
      </p:sp>
      <p:sp>
        <p:nvSpPr>
          <p:cNvPr id="209" name="CustomShape 4"/>
          <p:cNvSpPr/>
          <p:nvPr/>
        </p:nvSpPr>
        <p:spPr>
          <a:xfrm>
            <a:off x="3195000" y="2360520"/>
            <a:ext cx="2883960" cy="4204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Pro-inflammatory Cytokines: </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IL-8</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IL-6</a:t>
            </a:r>
            <a:r>
              <a:rPr b="0" lang="en-US" sz="1800" spc="-1" strike="noStrike">
                <a:solidFill>
                  <a:srgbClr val="000000"/>
                </a:solidFill>
                <a:latin typeface="Calibri"/>
                <a:ea typeface="DejaVu Sans"/>
              </a:rPr>
              <a:t> </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IL-1β</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TNF-α</a:t>
            </a: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Anti-inflammatory Cytokines</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Interleukin 10 (IL-10) </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IL-6 </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10" name="Picture 5" descr=""/>
          <p:cNvPicPr/>
          <p:nvPr/>
        </p:nvPicPr>
        <p:blipFill>
          <a:blip r:embed="rId1"/>
          <a:stretch/>
        </p:blipFill>
        <p:spPr>
          <a:xfrm>
            <a:off x="1354680" y="3010320"/>
            <a:ext cx="1225080" cy="1225080"/>
          </a:xfrm>
          <a:prstGeom prst="rect">
            <a:avLst/>
          </a:prstGeom>
          <a:ln>
            <a:noFill/>
          </a:ln>
        </p:spPr>
      </p:pic>
      <p:sp>
        <p:nvSpPr>
          <p:cNvPr id="211"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12" name="CustomShape 6"/>
          <p:cNvSpPr/>
          <p:nvPr/>
        </p:nvSpPr>
        <p:spPr>
          <a:xfrm>
            <a:off x="7066440" y="2360520"/>
            <a:ext cx="2767320" cy="228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Other:</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C-reactive protein (CRP) </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Leptin</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Neutrophils</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Macrophages</a:t>
            </a:r>
            <a:endParaRPr b="0" lang="en-US" sz="1800" spc="-1" strike="noStrike">
              <a:latin typeface="Arial"/>
            </a:endParaRPr>
          </a:p>
          <a:p>
            <a:pPr marL="285840" indent="-284760">
              <a:lnSpc>
                <a:spcPct val="100000"/>
              </a:lnSpc>
              <a:buClr>
                <a:srgbClr val="000000"/>
              </a:buClr>
              <a:buFont typeface="Arial"/>
              <a:buChar char="•"/>
            </a:pPr>
            <a:r>
              <a:rPr b="1" lang="en-US" sz="1800" spc="-1" strike="noStrike">
                <a:solidFill>
                  <a:srgbClr val="000000"/>
                </a:solidFill>
                <a:latin typeface="Calibri"/>
                <a:ea typeface="DejaVu Sans"/>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952560" y="287280"/>
            <a:ext cx="10057320" cy="1448280"/>
          </a:xfrm>
          <a:prstGeom prst="rect">
            <a:avLst/>
          </a:prstGeom>
          <a:noFill/>
          <a:ln>
            <a:noFill/>
          </a:ln>
        </p:spPr>
        <p:style>
          <a:lnRef idx="0"/>
          <a:fillRef idx="0"/>
          <a:effectRef idx="0"/>
          <a:fontRef idx="minor"/>
        </p:style>
      </p:sp>
      <p:sp>
        <p:nvSpPr>
          <p:cNvPr id="214"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5" name="CustomShape 3"/>
          <p:cNvSpPr/>
          <p:nvPr/>
        </p:nvSpPr>
        <p:spPr>
          <a:xfrm>
            <a:off x="1038240" y="287280"/>
            <a:ext cx="1005732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3" strike="noStrike">
                <a:solidFill>
                  <a:srgbClr val="404040"/>
                </a:solidFill>
                <a:latin typeface="Calibri Light"/>
                <a:ea typeface="DejaVu Sans"/>
              </a:rPr>
              <a:t>Relevant parameters/markers</a:t>
            </a:r>
            <a:endParaRPr b="0" lang="en-US" sz="4800" spc="-1" strike="noStrike">
              <a:latin typeface="Arial"/>
            </a:endParaRPr>
          </a:p>
        </p:txBody>
      </p:sp>
      <p:pic>
        <p:nvPicPr>
          <p:cNvPr id="216" name="Picture 16" descr=""/>
          <p:cNvPicPr/>
          <p:nvPr/>
        </p:nvPicPr>
        <p:blipFill>
          <a:blip r:embed="rId1"/>
          <a:stretch/>
        </p:blipFill>
        <p:spPr>
          <a:xfrm>
            <a:off x="1311120" y="3029760"/>
            <a:ext cx="1448280" cy="1448280"/>
          </a:xfrm>
          <a:prstGeom prst="rect">
            <a:avLst/>
          </a:prstGeom>
          <a:ln>
            <a:noFill/>
          </a:ln>
        </p:spPr>
      </p:pic>
      <p:sp>
        <p:nvSpPr>
          <p:cNvPr id="217" name="CustomShape 4"/>
          <p:cNvSpPr/>
          <p:nvPr/>
        </p:nvSpPr>
        <p:spPr>
          <a:xfrm>
            <a:off x="3625920" y="2462040"/>
            <a:ext cx="4070520" cy="2558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Geometrical Paramaters:</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Length</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Width</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Depth of burn</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Surface</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Volume</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Total Body surface area of burn (TBSA) </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Burn Location/s</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Body fat %</a:t>
            </a:r>
            <a:r>
              <a:rPr b="0" lang="en-US" sz="1800" spc="-1" strike="noStrike">
                <a:solidFill>
                  <a:srgbClr val="000000"/>
                </a:solidFill>
                <a:latin typeface="Calibri"/>
                <a:ea typeface="DejaVu Sans"/>
              </a:rPr>
              <a:t> </a:t>
            </a:r>
            <a:endParaRPr b="0" lang="en-US" sz="1800" spc="-1" strike="noStrike">
              <a:latin typeface="Arial"/>
            </a:endParaRPr>
          </a:p>
          <a:p>
            <a:r>
              <a:rPr b="0" lang="en-US" sz="1800" spc="-1" strike="noStrike">
                <a:solidFill>
                  <a:srgbClr val="000000"/>
                </a:solidFill>
                <a:latin typeface="Calibri"/>
                <a:ea typeface="DejaVu Sans"/>
              </a:rPr>
              <a:t>Tissue scattering, Location of hemoglobin molecules </a:t>
            </a:r>
            <a:r>
              <a:rPr b="0" i="1" lang="en-US" sz="1800" spc="-1" strike="noStrike">
                <a:solidFill>
                  <a:srgbClr val="000000"/>
                </a:solidFill>
                <a:latin typeface="Calibri"/>
                <a:ea typeface="DejaVu Sans"/>
              </a:rPr>
              <a:t>(High hemoglobin content in the zone of hyperemia)</a:t>
            </a:r>
            <a:endParaRPr b="0" lang="en-US" sz="1800" spc="-1" strike="noStrike">
              <a:latin typeface="Arial"/>
            </a:endParaRPr>
          </a:p>
          <a:p>
            <a:r>
              <a:rPr b="0" i="1" lang="en-US" sz="1800" spc="-1" strike="noStrike">
                <a:solidFill>
                  <a:srgbClr val="000000"/>
                </a:solidFill>
                <a:latin typeface="Calibri"/>
                <a:ea typeface="DejaVu Sans"/>
              </a:rPr>
              <a:t>Macromolecular collagen structure (native or denatured) [</a:t>
            </a:r>
            <a:r>
              <a:rPr b="1" i="1" lang="en-US" sz="1800" spc="-1" strike="noStrike">
                <a:solidFill>
                  <a:srgbClr val="000000"/>
                </a:solidFill>
                <a:latin typeface="Calibri"/>
                <a:ea typeface="DejaVu Sans"/>
              </a:rPr>
              <a:t>Optical Coherence tomography]??</a:t>
            </a:r>
            <a:endParaRPr b="0" lang="en-US" sz="1800" spc="-1" strike="noStrike">
              <a:latin typeface="Arial"/>
            </a:endParaRPr>
          </a:p>
          <a:p>
            <a:pPr>
              <a:lnSpc>
                <a:spcPct val="100000"/>
              </a:lnSpc>
            </a:pPr>
            <a:endParaRPr b="0" lang="en-US" sz="1800" spc="-1" strike="noStrike">
              <a:latin typeface="Arial"/>
            </a:endParaRPr>
          </a:p>
        </p:txBody>
      </p:sp>
      <p:sp>
        <p:nvSpPr>
          <p:cNvPr id="218" name="CustomShape 5"/>
          <p:cNvSpPr/>
          <p:nvPr/>
        </p:nvSpPr>
        <p:spPr>
          <a:xfrm>
            <a:off x="8570160" y="2462040"/>
            <a:ext cx="2406960" cy="20098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Relevant Socio-markers</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Age</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Weight</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Height</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Gender</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Skin type </a:t>
            </a:r>
            <a:r>
              <a:rPr b="0" lang="en-US" sz="1800" spc="-1" strike="noStrike">
                <a:solidFill>
                  <a:srgbClr val="000000"/>
                </a:solidFill>
                <a:latin typeface="Calibri"/>
                <a:ea typeface="DejaVu Sans"/>
              </a:rPr>
              <a:t>(controversial?) </a:t>
            </a:r>
            <a:endParaRPr b="0" lang="en-US" sz="1800" spc="-1" strike="noStrike">
              <a:latin typeface="Arial"/>
            </a:endParaRPr>
          </a:p>
          <a:p>
            <a:pPr marL="285840" indent="-28476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p:txBody>
      </p:sp>
      <p:sp>
        <p:nvSpPr>
          <p:cNvPr id="219"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038240" y="28728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Data available?</a:t>
            </a:r>
            <a:endParaRPr b="0" lang="en-US" sz="4800" spc="-1" strike="noStrike">
              <a:latin typeface="Arial"/>
            </a:endParaRPr>
          </a:p>
        </p:txBody>
      </p:sp>
      <p:sp>
        <p:nvSpPr>
          <p:cNvPr id="221" name="CustomShape 2"/>
          <p:cNvSpPr/>
          <p:nvPr/>
        </p:nvSpPr>
        <p:spPr>
          <a:xfrm>
            <a:off x="952560" y="287280"/>
            <a:ext cx="10057320" cy="1448280"/>
          </a:xfrm>
          <a:prstGeom prst="rect">
            <a:avLst/>
          </a:prstGeom>
          <a:noFill/>
          <a:ln>
            <a:noFill/>
          </a:ln>
        </p:spPr>
        <p:style>
          <a:lnRef idx="0"/>
          <a:fillRef idx="0"/>
          <a:effectRef idx="0"/>
          <a:fontRef idx="minor"/>
        </p:style>
      </p:sp>
      <p:sp>
        <p:nvSpPr>
          <p:cNvPr id="222"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23" name="Picture 6" descr=""/>
          <p:cNvPicPr/>
          <p:nvPr/>
        </p:nvPicPr>
        <p:blipFill>
          <a:blip r:embed="rId1"/>
          <a:stretch/>
        </p:blipFill>
        <p:spPr>
          <a:xfrm>
            <a:off x="1450080" y="2795040"/>
            <a:ext cx="1266480" cy="1266480"/>
          </a:xfrm>
          <a:prstGeom prst="rect">
            <a:avLst/>
          </a:prstGeom>
          <a:ln>
            <a:noFill/>
          </a:ln>
        </p:spPr>
      </p:pic>
      <p:sp>
        <p:nvSpPr>
          <p:cNvPr id="224"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25" name="Picture 2" descr=""/>
          <p:cNvPicPr/>
          <p:nvPr/>
        </p:nvPicPr>
        <p:blipFill>
          <a:blip r:embed="rId1"/>
          <a:srcRect l="21580" t="0" r="31839" b="0"/>
          <a:stretch/>
        </p:blipFill>
        <p:spPr>
          <a:xfrm>
            <a:off x="0" y="0"/>
            <a:ext cx="5015520" cy="6856920"/>
          </a:xfrm>
          <a:prstGeom prst="rect">
            <a:avLst/>
          </a:prstGeom>
          <a:ln>
            <a:noFill/>
          </a:ln>
        </p:spPr>
      </p:pic>
      <p:sp>
        <p:nvSpPr>
          <p:cNvPr id="226" name="CustomShape 1"/>
          <p:cNvSpPr/>
          <p:nvPr/>
        </p:nvSpPr>
        <p:spPr>
          <a:xfrm>
            <a:off x="5432400" y="0"/>
            <a:ext cx="1005732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3" strike="noStrike">
                <a:solidFill>
                  <a:srgbClr val="404040"/>
                </a:solidFill>
                <a:latin typeface="Calibri Light"/>
                <a:ea typeface="DejaVu Sans"/>
              </a:rPr>
              <a:t>Conclusion</a:t>
            </a:r>
            <a:endParaRPr b="0" lang="en-US" sz="4800" spc="-1" strike="noStrike">
              <a:latin typeface="Arial"/>
            </a:endParaRPr>
          </a:p>
        </p:txBody>
      </p:sp>
      <p:sp>
        <p:nvSpPr>
          <p:cNvPr id="227" name="CustomShape 2"/>
          <p:cNvSpPr/>
          <p:nvPr/>
        </p:nvSpPr>
        <p:spPr>
          <a:xfrm>
            <a:off x="5346720" y="0"/>
            <a:ext cx="10057320" cy="1448280"/>
          </a:xfrm>
          <a:prstGeom prst="rect">
            <a:avLst/>
          </a:prstGeom>
          <a:noFill/>
          <a:ln>
            <a:noFill/>
          </a:ln>
        </p:spPr>
        <p:style>
          <a:lnRef idx="0"/>
          <a:fillRef idx="0"/>
          <a:effectRef idx="0"/>
          <a:fontRef idx="minor"/>
        </p:style>
      </p:sp>
      <p:sp>
        <p:nvSpPr>
          <p:cNvPr id="228"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2760" y="0"/>
            <a:ext cx="10057320" cy="144972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3" strike="noStrike">
                <a:solidFill>
                  <a:srgbClr val="404040"/>
                </a:solidFill>
                <a:latin typeface="Calibri Light"/>
                <a:ea typeface="DejaVu Sans"/>
              </a:rPr>
              <a:t>Stages of healing</a:t>
            </a:r>
            <a:endParaRPr b="0" lang="en-US" sz="4800" spc="-1" strike="noStrike">
              <a:latin typeface="Arial"/>
            </a:endParaRPr>
          </a:p>
        </p:txBody>
      </p:sp>
      <p:sp>
        <p:nvSpPr>
          <p:cNvPr id="99" name="CustomShape 2"/>
          <p:cNvSpPr/>
          <p:nvPr/>
        </p:nvSpPr>
        <p:spPr>
          <a:xfrm>
            <a:off x="5943600" y="3276720"/>
            <a:ext cx="303840" cy="303840"/>
          </a:xfrm>
          <a:prstGeom prst="rect">
            <a:avLst/>
          </a:prstGeom>
          <a:noFill/>
          <a:ln>
            <a:noFill/>
          </a:ln>
        </p:spPr>
        <p:style>
          <a:lnRef idx="0"/>
          <a:fillRef idx="0"/>
          <a:effectRef idx="0"/>
          <a:fontRef idx="minor"/>
        </p:style>
      </p:sp>
      <p:sp>
        <p:nvSpPr>
          <p:cNvPr id="100" name="CustomShape 3"/>
          <p:cNvSpPr/>
          <p:nvPr/>
        </p:nvSpPr>
        <p:spPr>
          <a:xfrm>
            <a:off x="212760" y="1536120"/>
            <a:ext cx="5326560" cy="411300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4 Stages</a:t>
            </a:r>
            <a:endParaRPr b="0" lang="en-US" sz="2400" spc="-1" strike="noStrike">
              <a:latin typeface="Arial"/>
            </a:endParaRPr>
          </a:p>
          <a:p>
            <a:pPr>
              <a:lnSpc>
                <a:spcPct val="100000"/>
              </a:lnSpc>
            </a:pPr>
            <a:endParaRPr b="0" lang="en-US" sz="2400" spc="-1" strike="noStrike">
              <a:latin typeface="Arial"/>
            </a:endParaRPr>
          </a:p>
          <a:p>
            <a:pPr marL="216000" indent="-216000">
              <a:buClr>
                <a:srgbClr val="000000"/>
              </a:buClr>
              <a:buSzPct val="45000"/>
              <a:buFont typeface="Symbol" charset="2"/>
              <a:buChar char=""/>
            </a:pPr>
            <a:r>
              <a:rPr b="0" lang="en-US" sz="1500" spc="-1" strike="noStrike">
                <a:solidFill>
                  <a:srgbClr val="000000"/>
                </a:solidFill>
                <a:latin typeface="Calibri"/>
                <a:ea typeface="DejaVu Sans"/>
              </a:rPr>
              <a:t>release growth factors and chemokines into the local wound environment (chemotactic signals such as TGF-β and PDGF).</a:t>
            </a:r>
            <a:endParaRPr b="0" lang="en-US" sz="1500" spc="-1" strike="noStrike">
              <a:latin typeface="Arial"/>
            </a:endParaRPr>
          </a:p>
          <a:p>
            <a:pPr marL="216000" indent="-216000">
              <a:buClr>
                <a:srgbClr val="000000"/>
              </a:buClr>
              <a:buSzPct val="45000"/>
              <a:buFont typeface="Symbol" charset="2"/>
              <a:buChar char=""/>
            </a:pPr>
            <a:r>
              <a:rPr b="0" lang="en-US" sz="1500" spc="-1" strike="noStrike">
                <a:solidFill>
                  <a:srgbClr val="000000"/>
                </a:solidFill>
                <a:latin typeface="Calibri"/>
                <a:ea typeface="DejaVu Sans"/>
              </a:rPr>
              <a:t>early inflammatory response mobilises local and systemic </a:t>
            </a:r>
            <a:endParaRPr b="0" lang="en-US" sz="1500" spc="-1" strike="noStrike">
              <a:latin typeface="Arial"/>
            </a:endParaRPr>
          </a:p>
          <a:p>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I</a:t>
            </a:r>
            <a:r>
              <a:rPr b="0" lang="en-US" sz="1800" spc="-1" strike="noStrike">
                <a:solidFill>
                  <a:srgbClr val="000000"/>
                </a:solidFill>
                <a:latin typeface="Calibri"/>
                <a:ea typeface="DejaVu Sans"/>
              </a:rPr>
              <a:t>nflammatory response is fundamental to the healing process: </a:t>
            </a:r>
            <a:endParaRPr b="0" lang="en-US" sz="1800" spc="-1" strike="noStrike">
              <a:latin typeface="Arial"/>
            </a:endParaRPr>
          </a:p>
        </p:txBody>
      </p:sp>
      <p:pic>
        <p:nvPicPr>
          <p:cNvPr id="101" name="Picture 12" descr=""/>
          <p:cNvPicPr/>
          <p:nvPr/>
        </p:nvPicPr>
        <p:blipFill>
          <a:blip r:embed="rId1"/>
          <a:srcRect l="8488" t="0" r="0" b="0"/>
          <a:stretch/>
        </p:blipFill>
        <p:spPr>
          <a:xfrm>
            <a:off x="5943600" y="0"/>
            <a:ext cx="6161760" cy="5036400"/>
          </a:xfrm>
          <a:prstGeom prst="rect">
            <a:avLst/>
          </a:prstGeom>
          <a:ln>
            <a:noFill/>
          </a:ln>
        </p:spPr>
      </p:pic>
      <p:sp>
        <p:nvSpPr>
          <p:cNvPr id="102"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3" name="CustomShape 5"/>
          <p:cNvSpPr/>
          <p:nvPr/>
        </p:nvSpPr>
        <p:spPr>
          <a:xfrm>
            <a:off x="510120" y="5588280"/>
            <a:ext cx="11592360" cy="82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Fight infection, clear debris and induce the proliferation phase         &lt;-&gt;             </a:t>
            </a:r>
            <a:r>
              <a:rPr b="0" lang="en-US" sz="2400" spc="-1" strike="noStrike">
                <a:solidFill>
                  <a:srgbClr val="ff0000"/>
                </a:solidFill>
                <a:latin typeface="Calibri"/>
                <a:ea typeface="DejaVu Sans"/>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22320" y="14220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Zones of injury</a:t>
            </a:r>
            <a:endParaRPr b="0" lang="en-US" sz="4800" spc="-1" strike="noStrike">
              <a:latin typeface="Arial"/>
            </a:endParaRPr>
          </a:p>
        </p:txBody>
      </p:sp>
      <p:pic>
        <p:nvPicPr>
          <p:cNvPr id="105" name="Content Placeholder 3" descr=""/>
          <p:cNvPicPr/>
          <p:nvPr/>
        </p:nvPicPr>
        <p:blipFill>
          <a:blip r:embed="rId1"/>
          <a:stretch/>
        </p:blipFill>
        <p:spPr>
          <a:xfrm>
            <a:off x="6400800" y="3429000"/>
            <a:ext cx="5790240" cy="2789640"/>
          </a:xfrm>
          <a:prstGeom prst="rect">
            <a:avLst/>
          </a:prstGeom>
          <a:ln>
            <a:noFill/>
          </a:ln>
        </p:spPr>
      </p:pic>
      <p:sp>
        <p:nvSpPr>
          <p:cNvPr id="106"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07" name="CustomShape 3"/>
          <p:cNvSpPr/>
          <p:nvPr/>
        </p:nvSpPr>
        <p:spPr>
          <a:xfrm>
            <a:off x="829440" y="1702080"/>
            <a:ext cx="8262720" cy="264996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4760">
              <a:lnSpc>
                <a:spcPct val="100000"/>
              </a:lnSpc>
              <a:buClr>
                <a:srgbClr val="9b2d1f"/>
              </a:buClr>
              <a:buFont typeface="Arial"/>
              <a:buChar char="•"/>
            </a:pPr>
            <a:r>
              <a:rPr b="0" lang="en-US" sz="2400" spc="-1" strike="noStrike">
                <a:solidFill>
                  <a:srgbClr val="000000"/>
                </a:solidFill>
                <a:latin typeface="Calibri"/>
                <a:ea typeface="DejaVu Sans"/>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08" name="TextShape 4"/>
          <p:cNvSpPr txBox="1"/>
          <p:nvPr/>
        </p:nvSpPr>
        <p:spPr>
          <a:xfrm>
            <a:off x="6492240" y="51120"/>
            <a:ext cx="5394960" cy="2600640"/>
          </a:xfrm>
          <a:prstGeom prst="rect">
            <a:avLst/>
          </a:prstGeom>
          <a:noFill/>
          <a:ln>
            <a:noFill/>
          </a:ln>
        </p:spPr>
        <p:txBody>
          <a:bodyPr lIns="90000" rIns="90000" tIns="45000" bIns="45000"/>
          <a:p>
            <a:r>
              <a:rPr b="1" lang="en-US" sz="2200" spc="-1" strike="noStrike" u="sng">
                <a:uFillTx/>
                <a:latin typeface="Arial"/>
              </a:rPr>
              <a:t>We can get rid of this slide or be much more specific about what happens to the dermis and epidermis (necrosis, ischemia, stem cell hair follicles destroyed, coagulation, ITMs in blood stream etc) during a severe 2</a:t>
            </a:r>
            <a:r>
              <a:rPr b="1" lang="en-US" sz="2200" spc="-1" strike="noStrike" u="sng" baseline="101000">
                <a:uFillTx/>
                <a:latin typeface="Arial"/>
              </a:rPr>
              <a:t>nd</a:t>
            </a:r>
            <a:r>
              <a:rPr b="1" lang="en-US" sz="2200" spc="-1" strike="noStrike" u="sng">
                <a:uFillTx/>
                <a:latin typeface="Arial"/>
              </a:rPr>
              <a:t> or 3</a:t>
            </a:r>
            <a:r>
              <a:rPr b="1" lang="en-US" sz="2200" spc="-1" strike="noStrike" u="sng" baseline="101000">
                <a:uFillTx/>
                <a:latin typeface="Arial"/>
              </a:rPr>
              <a:t>rd</a:t>
            </a:r>
            <a:r>
              <a:rPr b="1" lang="en-US" sz="2200" spc="-1" strike="noStrike" u="sng">
                <a:uFillTx/>
                <a:latin typeface="Arial"/>
              </a:rPr>
              <a:t> degree burn (especially for AP/immunology expert).</a:t>
            </a:r>
            <a:endParaRPr b="1" lang="en-US" sz="2200" spc="-1" strike="noStrike" u="sng">
              <a:uFillTx/>
              <a:latin typeface="Arial"/>
            </a:endParaRPr>
          </a:p>
        </p:txBody>
      </p:sp>
      <p:sp>
        <p:nvSpPr>
          <p:cNvPr id="109" name="TextShape 5"/>
          <p:cNvSpPr txBox="1"/>
          <p:nvPr/>
        </p:nvSpPr>
        <p:spPr>
          <a:xfrm>
            <a:off x="1371600" y="3931920"/>
            <a:ext cx="4389120" cy="2322360"/>
          </a:xfrm>
          <a:prstGeom prst="rect">
            <a:avLst/>
          </a:prstGeom>
          <a:noFill/>
          <a:ln>
            <a:noFill/>
          </a:ln>
        </p:spPr>
        <p:txBody>
          <a:bodyPr lIns="90000" rIns="90000" tIns="45000" bIns="45000"/>
          <a:p>
            <a:r>
              <a:rPr b="0" lang="en-US" sz="2200" spc="-1" strike="noStrike">
                <a:solidFill>
                  <a:srgbClr val="000000"/>
                </a:solidFill>
                <a:latin typeface="Calibri"/>
              </a:rPr>
              <a:t>Deep (third degree) </a:t>
            </a:r>
            <a:r>
              <a:rPr b="1" lang="en-US" sz="2200" spc="-1" strike="noStrike">
                <a:solidFill>
                  <a:srgbClr val="000000"/>
                </a:solidFill>
                <a:latin typeface="Calibri"/>
                <a:ea typeface="Calibri"/>
              </a:rPr>
              <a:t>burns</a:t>
            </a:r>
            <a:r>
              <a:rPr b="0" lang="en-US" sz="2200" spc="-1" strike="noStrike">
                <a:solidFill>
                  <a:srgbClr val="000000"/>
                </a:solidFill>
                <a:latin typeface="Calibri"/>
                <a:ea typeface="Calibri"/>
              </a:rPr>
              <a:t> are so serious largely because they destroy the many hair follicles and sweat glands that invaginate deep into the dermis and serve as efficient sources of epithelial regrowth after more superficial injury.</a:t>
            </a:r>
            <a:endParaRPr b="0" lang="en-US" sz="2200" spc="-1" strike="noStrike">
              <a:solidFill>
                <a:srgbClr val="000000"/>
              </a:solidFill>
              <a:latin typeface="Calibri"/>
              <a:ea typeface="Calibri"/>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0" name="CustomShape 1"/>
          <p:cNvSpPr/>
          <p:nvPr/>
        </p:nvSpPr>
        <p:spPr>
          <a:xfrm>
            <a:off x="1162080" y="24300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Previously built models</a:t>
            </a:r>
            <a:endParaRPr b="0" lang="en-US" sz="4800" spc="-1" strike="noStrike">
              <a:latin typeface="Arial"/>
            </a:endParaRPr>
          </a:p>
        </p:txBody>
      </p:sp>
      <p:sp>
        <p:nvSpPr>
          <p:cNvPr id="111" name="CustomShape 2"/>
          <p:cNvSpPr/>
          <p:nvPr/>
        </p:nvSpPr>
        <p:spPr>
          <a:xfrm>
            <a:off x="1809360" y="4243680"/>
            <a:ext cx="9303120" cy="256104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12" name="Picture 5" descr=""/>
          <p:cNvPicPr/>
          <p:nvPr/>
        </p:nvPicPr>
        <p:blipFill>
          <a:blip r:embed="rId1"/>
          <a:stretch/>
        </p:blipFill>
        <p:spPr>
          <a:xfrm>
            <a:off x="10143360" y="3857760"/>
            <a:ext cx="1076040" cy="1076040"/>
          </a:xfrm>
          <a:prstGeom prst="rect">
            <a:avLst/>
          </a:prstGeom>
          <a:ln>
            <a:noFill/>
          </a:ln>
        </p:spPr>
      </p:pic>
      <p:sp>
        <p:nvSpPr>
          <p:cNvPr id="113" name="CustomShape 3"/>
          <p:cNvSpPr/>
          <p:nvPr/>
        </p:nvSpPr>
        <p:spPr>
          <a:xfrm>
            <a:off x="2654280" y="2568240"/>
            <a:ext cx="6575400" cy="912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ABM/EBM</a:t>
            </a:r>
            <a:r>
              <a:rPr b="0" lang="en-US" sz="1800" spc="-1" strike="noStrike">
                <a:solidFill>
                  <a:srgbClr val="000000"/>
                </a:solidFill>
                <a:latin typeface="Calibri"/>
                <a:ea typeface="DejaVu Sans"/>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cutaneous</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wound healing </a:t>
            </a:r>
            <a:r>
              <a:rPr b="0" lang="en-US" sz="1800" spc="-1" strike="noStrike">
                <a:solidFill>
                  <a:srgbClr val="000000"/>
                </a:solidFill>
                <a:latin typeface="Calibri"/>
                <a:ea typeface="DejaVu Sans"/>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14" name="Picture 10" descr=""/>
          <p:cNvPicPr/>
          <p:nvPr/>
        </p:nvPicPr>
        <p:blipFill>
          <a:blip r:embed="rId2"/>
          <a:stretch/>
        </p:blipFill>
        <p:spPr>
          <a:xfrm>
            <a:off x="1162080" y="2196720"/>
            <a:ext cx="1293840" cy="1293840"/>
          </a:xfrm>
          <a:prstGeom prst="rect">
            <a:avLst/>
          </a:prstGeom>
          <a:ln>
            <a:noFill/>
          </a:ln>
        </p:spPr>
      </p:pic>
      <p:sp>
        <p:nvSpPr>
          <p:cNvPr id="115" name="CustomShape 4"/>
          <p:cNvSpPr/>
          <p:nvPr/>
        </p:nvSpPr>
        <p:spPr>
          <a:xfrm>
            <a:off x="3984120" y="4150440"/>
            <a:ext cx="6210720" cy="912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EBM</a:t>
            </a:r>
            <a:r>
              <a:rPr b="0" lang="en-US" sz="1800" spc="-1" strike="noStrike">
                <a:solidFill>
                  <a:srgbClr val="000000"/>
                </a:solidFill>
                <a:latin typeface="Calibri"/>
                <a:ea typeface="DejaVu Sans"/>
              </a:rPr>
              <a:t> computational </a:t>
            </a:r>
            <a:r>
              <a:rPr b="1" lang="en-US" sz="1800" spc="-1" strike="noStrike">
                <a:solidFill>
                  <a:srgbClr val="000000"/>
                </a:solidFill>
                <a:latin typeface="Calibri"/>
                <a:ea typeface="DejaVu Sans"/>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study the </a:t>
            </a:r>
            <a:r>
              <a:rPr b="1" lang="en-US" sz="1800" spc="-1" strike="noStrike">
                <a:solidFill>
                  <a:srgbClr val="000000"/>
                </a:solidFill>
                <a:latin typeface="Calibri"/>
                <a:ea typeface="DejaVu Sans"/>
              </a:rPr>
              <a:t>immune response </a:t>
            </a:r>
            <a:r>
              <a:rPr b="0" lang="en-US" sz="1800" spc="-1" strike="noStrike">
                <a:solidFill>
                  <a:srgbClr val="000000"/>
                </a:solidFill>
                <a:latin typeface="Calibri"/>
                <a:ea typeface="DejaVu Sans"/>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16"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17"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18"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9" name="CustomShape 1"/>
          <p:cNvSpPr/>
          <p:nvPr/>
        </p:nvSpPr>
        <p:spPr>
          <a:xfrm>
            <a:off x="1292040" y="262440"/>
            <a:ext cx="10057320" cy="14482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3" strike="noStrike">
                <a:solidFill>
                  <a:srgbClr val="404040"/>
                </a:solidFill>
                <a:latin typeface="Calibri Light"/>
                <a:ea typeface="DejaVu Sans"/>
              </a:rPr>
              <a:t>ABM</a:t>
            </a:r>
            <a:endParaRPr b="0" lang="en-US" sz="4800" spc="-1" strike="noStrike">
              <a:latin typeface="Arial"/>
            </a:endParaRPr>
          </a:p>
        </p:txBody>
      </p:sp>
      <p:sp>
        <p:nvSpPr>
          <p:cNvPr id="120" name="CustomShape 2"/>
          <p:cNvSpPr/>
          <p:nvPr/>
        </p:nvSpPr>
        <p:spPr>
          <a:xfrm>
            <a:off x="1292040" y="3630600"/>
            <a:ext cx="9303120" cy="256104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21" name="Line 3"/>
          <p:cNvSpPr/>
          <p:nvPr/>
        </p:nvSpPr>
        <p:spPr>
          <a:xfrm>
            <a:off x="1292040" y="1641240"/>
            <a:ext cx="1301760" cy="360"/>
          </a:xfrm>
          <a:prstGeom prst="line">
            <a:avLst/>
          </a:prstGeom>
          <a:ln>
            <a:round/>
          </a:ln>
        </p:spPr>
        <p:style>
          <a:lnRef idx="3">
            <a:schemeClr val="accent2"/>
          </a:lnRef>
          <a:fillRef idx="0">
            <a:schemeClr val="accent2"/>
          </a:fillRef>
          <a:effectRef idx="2">
            <a:schemeClr val="accent2"/>
          </a:effectRef>
          <a:fontRef idx="minor"/>
        </p:style>
      </p:sp>
      <p:sp>
        <p:nvSpPr>
          <p:cNvPr id="122" name="TextShape 4"/>
          <p:cNvSpPr txBox="1"/>
          <p:nvPr/>
        </p:nvSpPr>
        <p:spPr>
          <a:xfrm>
            <a:off x="274320" y="91440"/>
            <a:ext cx="11917800" cy="883080"/>
          </a:xfrm>
          <a:prstGeom prst="rect">
            <a:avLst/>
          </a:prstGeom>
          <a:noFill/>
          <a:ln>
            <a:noFill/>
          </a:ln>
        </p:spPr>
        <p:txBody>
          <a:bodyPr lIns="90000" rIns="90000" tIns="45000" bIns="45000"/>
          <a:p>
            <a:r>
              <a:rPr b="1" lang="en-US" sz="2800" spc="-1" strike="noStrike" u="sng">
                <a:uFillTx/>
                <a:latin typeface="Arial"/>
              </a:rPr>
              <a:t>Can Probably do away with this slide and answer any questions if someone needs reminding about the types of models typically used</a:t>
            </a:r>
            <a:endParaRPr b="1" lang="en-US" sz="2800" spc="-1" strike="noStrike" u="sng">
              <a:uFillTx/>
              <a:latin typeface="Arial"/>
            </a:endParaRPr>
          </a:p>
        </p:txBody>
      </p:sp>
      <p:sp>
        <p:nvSpPr>
          <p:cNvPr id="123" name="CustomShape 5"/>
          <p:cNvSpPr/>
          <p:nvPr/>
        </p:nvSpPr>
        <p:spPr>
          <a:xfrm>
            <a:off x="7076520" y="313560"/>
            <a:ext cx="6381000" cy="14482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3" strike="noStrike">
                <a:solidFill>
                  <a:srgbClr val="404040"/>
                </a:solidFill>
                <a:latin typeface="Calibri Light"/>
                <a:ea typeface="DejaVu Sans"/>
              </a:rPr>
              <a:t>EBM</a:t>
            </a:r>
            <a:endParaRPr b="0" lang="en-US" sz="4800" spc="-1" strike="noStrike">
              <a:latin typeface="Arial"/>
            </a:endParaRPr>
          </a:p>
        </p:txBody>
      </p:sp>
      <p:sp>
        <p:nvSpPr>
          <p:cNvPr id="124" name="Line 6"/>
          <p:cNvSpPr/>
          <p:nvPr/>
        </p:nvSpPr>
        <p:spPr>
          <a:xfrm>
            <a:off x="7164000" y="1731240"/>
            <a:ext cx="1243800" cy="360"/>
          </a:xfrm>
          <a:prstGeom prst="line">
            <a:avLst/>
          </a:prstGeom>
          <a:ln>
            <a:round/>
          </a:ln>
        </p:spPr>
        <p:style>
          <a:lnRef idx="3">
            <a:schemeClr val="accent2"/>
          </a:lnRef>
          <a:fillRef idx="0">
            <a:schemeClr val="accent2"/>
          </a:fillRef>
          <a:effectRef idx="2">
            <a:schemeClr val="accent2"/>
          </a:effectRef>
          <a:fontRef idx="minor"/>
        </p:style>
      </p:sp>
      <p:sp>
        <p:nvSpPr>
          <p:cNvPr id="125" name="CustomShape 7"/>
          <p:cNvSpPr/>
          <p:nvPr/>
        </p:nvSpPr>
        <p:spPr>
          <a:xfrm>
            <a:off x="1027080" y="1955880"/>
            <a:ext cx="4402080" cy="344376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Simulating the actions and interactions of autonomous agents</a:t>
            </a:r>
            <a:endParaRPr b="0" lang="en-US" sz="2000" spc="-1" strike="noStrike">
              <a:latin typeface="Arial"/>
            </a:endParaRPr>
          </a:p>
          <a:p>
            <a:pPr>
              <a:lnSpc>
                <a:spcPct val="100000"/>
              </a:lnSpc>
            </a:pPr>
            <a:endParaRPr b="0" lang="en-US" sz="2000" spc="-1" strike="noStrike">
              <a:latin typeface="Arial"/>
            </a:endParaRPr>
          </a:p>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Behaviors through which individuals interact with one another.</a:t>
            </a:r>
            <a:endParaRPr b="0" lang="en-US" sz="2000" spc="-1" strike="noStrike">
              <a:latin typeface="Arial"/>
            </a:endParaRPr>
          </a:p>
          <a:p>
            <a:pPr>
              <a:lnSpc>
                <a:spcPct val="100000"/>
              </a:lnSpc>
            </a:pPr>
            <a:endParaRPr b="0" lang="en-US" sz="2000" spc="-1" strike="noStrike">
              <a:latin typeface="Arial"/>
            </a:endParaRPr>
          </a:p>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Discrete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126" name="CustomShape 8"/>
          <p:cNvSpPr/>
          <p:nvPr/>
        </p:nvSpPr>
        <p:spPr>
          <a:xfrm>
            <a:off x="6891120" y="1974960"/>
            <a:ext cx="4272840" cy="313884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Set of equations that expresses relationships among observables:</a:t>
            </a:r>
            <a:endParaRPr b="0" lang="en-US" sz="2000" spc="-1" strike="noStrike">
              <a:latin typeface="Arial"/>
            </a:endParaRPr>
          </a:p>
          <a:p>
            <a:pPr lvl="1" marL="743040" indent="-284760">
              <a:lnSpc>
                <a:spcPct val="100000"/>
              </a:lnSpc>
              <a:buClr>
                <a:srgbClr val="9b2d1f"/>
              </a:buClr>
              <a:buFont typeface="Arial"/>
              <a:buChar char="•"/>
            </a:pPr>
            <a:r>
              <a:rPr b="0" lang="en-US" sz="2000" spc="-1" strike="noStrike">
                <a:solidFill>
                  <a:srgbClr val="000000"/>
                </a:solidFill>
                <a:latin typeface="Calibri"/>
                <a:ea typeface="DejaVu Sans"/>
              </a:rPr>
              <a:t>Time-varying ordinary differential equations (ODE)</a:t>
            </a:r>
            <a:endParaRPr b="0" lang="en-US" sz="2000" spc="-1" strike="noStrike">
              <a:latin typeface="Arial"/>
            </a:endParaRPr>
          </a:p>
          <a:p>
            <a:pPr lvl="1" marL="743040" indent="-284760">
              <a:lnSpc>
                <a:spcPct val="100000"/>
              </a:lnSpc>
              <a:buClr>
                <a:srgbClr val="9b2d1f"/>
              </a:buClr>
              <a:buFont typeface="Arial"/>
              <a:buChar char="•"/>
            </a:pPr>
            <a:r>
              <a:rPr b="0" lang="en-US" sz="2000" spc="-1" strike="noStrike">
                <a:solidFill>
                  <a:srgbClr val="000000"/>
                </a:solidFill>
                <a:latin typeface="Calibri"/>
                <a:ea typeface="DejaVu Sans"/>
              </a:rPr>
              <a:t>Space- time varying partial differential equations (PDE)</a:t>
            </a:r>
            <a:endParaRPr b="0" lang="en-US" sz="2000" spc="-1" strike="noStrike">
              <a:latin typeface="Arial"/>
            </a:endParaRPr>
          </a:p>
          <a:p>
            <a:pPr>
              <a:lnSpc>
                <a:spcPct val="100000"/>
              </a:lnSpc>
            </a:pPr>
            <a:endParaRPr b="0" lang="en-US" sz="2000" spc="-1" strike="noStrike">
              <a:latin typeface="Arial"/>
            </a:endParaRPr>
          </a:p>
          <a:p>
            <a:pPr marL="285840" indent="-284760">
              <a:lnSpc>
                <a:spcPct val="100000"/>
              </a:lnSpc>
              <a:buClr>
                <a:srgbClr val="9b2d1f"/>
              </a:buClr>
              <a:buFont typeface="Arial"/>
              <a:buChar char="•"/>
            </a:pPr>
            <a:r>
              <a:rPr b="0" lang="en-US" sz="2000" spc="-1" strike="noStrike">
                <a:solidFill>
                  <a:srgbClr val="000000"/>
                </a:solidFill>
                <a:latin typeface="Calibri"/>
                <a:ea typeface="DejaVu Sans"/>
              </a:rPr>
              <a:t>Continuous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640080" y="548640"/>
            <a:ext cx="10972080" cy="52290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  </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co-evolution).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914400" y="457200"/>
            <a:ext cx="10149120" cy="1881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TGF-beta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It is part of almost all processes of wound healing except angiogenesis, and will perhaps be the lynchpin of our model, getting its dynamics, interactions and levels validated and realistic in relation to the HIIS, is crucial for most stages of healing..</a:t>
            </a:r>
            <a:endParaRPr b="0" lang="en-US" sz="1800" spc="-1" strike="noStrike">
              <a:latin typeface="Arial"/>
            </a:endParaRPr>
          </a:p>
          <a:p>
            <a:pPr>
              <a:lnSpc>
                <a:spcPct val="100000"/>
              </a:lnSpc>
            </a:pPr>
            <a:endParaRPr b="0" lang="en-US" sz="1800" spc="-1" strike="noStrike">
              <a:latin typeface="Arial"/>
            </a:endParaRPr>
          </a:p>
          <a:p>
            <a:r>
              <a:rPr b="0" lang="en-US" sz="1800" spc="-1" strike="noStrike">
                <a:solidFill>
                  <a:srgbClr val="000000"/>
                </a:solidFill>
                <a:latin typeface="Arial"/>
                <a:ea typeface="DejaVu Sans"/>
              </a:rPr>
              <a:t>TGF-β (multifunctional cytokine)</a:t>
            </a:r>
            <a:endParaRPr b="1" lang="en-US" sz="1800" spc="-1" strike="noStrike">
              <a:latin typeface="Arial"/>
            </a:endParaRPr>
          </a:p>
          <a:p>
            <a:r>
              <a:rPr b="0" lang="en-US" sz="1800" spc="-1" strike="noStrike">
                <a:solidFill>
                  <a:srgbClr val="000000"/>
                </a:solidFill>
                <a:latin typeface="Arial"/>
                <a:ea typeface="DejaVu Sans"/>
              </a:rPr>
              <a:t>Released by macrophages</a:t>
            </a:r>
            <a:endParaRPr b="0" lang="en-US" sz="1800" spc="-1" strike="noStrike">
              <a:latin typeface="Arial"/>
            </a:endParaRPr>
          </a:p>
          <a:p>
            <a:r>
              <a:rPr b="0" lang="en-US" sz="1800" spc="-1" strike="noStrike">
                <a:solidFill>
                  <a:srgbClr val="000000"/>
                </a:solidFill>
                <a:latin typeface="Arial"/>
                <a:ea typeface="DejaVu Sans"/>
              </a:rPr>
              <a:t>Attracts macrophages and fibroblasts</a:t>
            </a:r>
            <a:endParaRPr b="0" lang="en-US" sz="1800" spc="-1" strike="noStrike">
              <a:latin typeface="Arial"/>
            </a:endParaRPr>
          </a:p>
          <a:p>
            <a:r>
              <a:rPr b="0" lang="en-US" sz="1800" spc="-1" strike="noStrike">
                <a:solidFill>
                  <a:srgbClr val="000000"/>
                </a:solidFill>
                <a:latin typeface="Arial"/>
                <a:ea typeface="DejaVu Sans"/>
              </a:rPr>
              <a:t>Stimulates resting monocytes – upregulates inflammatory response</a:t>
            </a:r>
            <a:endParaRPr b="0" lang="en-US" sz="1800" spc="-1" strike="noStrike">
              <a:latin typeface="Arial"/>
            </a:endParaRPr>
          </a:p>
          <a:p>
            <a:r>
              <a:rPr b="0" lang="en-US" sz="1800" spc="-1" strike="noStrike">
                <a:solidFill>
                  <a:srgbClr val="000000"/>
                </a:solidFill>
                <a:latin typeface="Arial"/>
                <a:ea typeface="DejaVu Sans"/>
              </a:rPr>
              <a:t>While also </a:t>
            </a:r>
            <a:r>
              <a:rPr b="1" i="1" lang="en-US" sz="1800" spc="-1" strike="noStrike">
                <a:solidFill>
                  <a:srgbClr val="000000"/>
                </a:solidFill>
                <a:latin typeface="Arial"/>
                <a:ea typeface="DejaVu Sans"/>
              </a:rPr>
              <a:t>downregulating </a:t>
            </a:r>
            <a:r>
              <a:rPr b="0" lang="en-US" sz="1800" spc="-1" strike="noStrike">
                <a:solidFill>
                  <a:srgbClr val="000000"/>
                </a:solidFill>
                <a:latin typeface="Arial"/>
                <a:ea typeface="DejaVu Sans"/>
              </a:rPr>
              <a:t>cytokine production in monocytes and macrophages</a:t>
            </a:r>
            <a:endParaRPr b="0" lang="en-US" sz="1800" spc="-1" strike="noStrike">
              <a:latin typeface="Arial"/>
            </a:endParaRPr>
          </a:p>
          <a:p>
            <a:r>
              <a:rPr b="0" lang="en-US" sz="1800" spc="-1" strike="noStrike">
                <a:solidFill>
                  <a:srgbClr val="000000"/>
                </a:solidFill>
                <a:latin typeface="Arial"/>
                <a:ea typeface="DejaVu Sans"/>
              </a:rPr>
              <a:t>inhibits activated macrophages</a:t>
            </a:r>
            <a:endParaRPr b="0" lang="en-US" sz="1800" spc="-1" strike="noStrike">
              <a:latin typeface="Arial"/>
            </a:endParaRPr>
          </a:p>
          <a:p>
            <a:r>
              <a:rPr b="0" lang="en-US" sz="1800" spc="-1" strike="noStrike">
                <a:solidFill>
                  <a:srgbClr val="000000"/>
                </a:solidFill>
                <a:latin typeface="Arial"/>
                <a:ea typeface="DejaVu Sans"/>
              </a:rPr>
              <a:t>Excessive action may be responsible for tissue damage from scarring</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Maybe talk about some other key cytokines here ...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822960" y="365760"/>
            <a:ext cx="10514880" cy="3161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We can add photos of the particular phase to the slides going through the different phases of healing with their respective model.  </a:t>
            </a:r>
            <a:br/>
            <a:endParaRPr b="0" lang="en-US" sz="1800" spc="-1" strike="noStrike">
              <a:latin typeface="Arial"/>
            </a:endParaRPr>
          </a:p>
          <a:p>
            <a:pPr>
              <a:lnSpc>
                <a:spcPct val="100000"/>
              </a:lnSpc>
            </a:pPr>
            <a:r>
              <a:rPr b="0" lang="en-US" sz="1800" spc="-1" strike="noStrike">
                <a:solidFill>
                  <a:srgbClr val="000000"/>
                </a:solidFill>
                <a:latin typeface="Arial"/>
                <a:ea typeface="DejaVu Sans"/>
              </a:rPr>
              <a:t>Discussing these models, what they measure, how they relate to the AP model, their results and validation should form the meat of the presentation.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2192</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2019-05-16T23:10:56Z</dcterms:modified>
  <cp:revision>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